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3.xml" ContentType="application/vnd.openxmlformats-officedocument.presentationml.comment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5"/>
  </p:notesMasterIdLst>
  <p:sldIdLst>
    <p:sldId id="256" r:id="rId5"/>
    <p:sldId id="278" r:id="rId6"/>
    <p:sldId id="279" r:id="rId7"/>
    <p:sldId id="280" r:id="rId8"/>
    <p:sldId id="281" r:id="rId9"/>
    <p:sldId id="282" r:id="rId10"/>
    <p:sldId id="284" r:id="rId11"/>
    <p:sldId id="285" r:id="rId12"/>
    <p:sldId id="293" r:id="rId13"/>
    <p:sldId id="303" r:id="rId14"/>
    <p:sldId id="301" r:id="rId15"/>
    <p:sldId id="302" r:id="rId16"/>
    <p:sldId id="287" r:id="rId17"/>
    <p:sldId id="290" r:id="rId18"/>
    <p:sldId id="289" r:id="rId19"/>
    <p:sldId id="292" r:id="rId20"/>
    <p:sldId id="295" r:id="rId21"/>
    <p:sldId id="299" r:id="rId22"/>
    <p:sldId id="298" r:id="rId23"/>
    <p:sldId id="300" r:id="rId24"/>
    <p:sldId id="304" r:id="rId25"/>
    <p:sldId id="305" r:id="rId26"/>
    <p:sldId id="310" r:id="rId27"/>
    <p:sldId id="311" r:id="rId28"/>
    <p:sldId id="307" r:id="rId29"/>
    <p:sldId id="309" r:id="rId30"/>
    <p:sldId id="312" r:id="rId31"/>
    <p:sldId id="313" r:id="rId32"/>
    <p:sldId id="314" r:id="rId33"/>
    <p:sldId id="30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4" d="100"/>
          <a:sy n="104" d="100"/>
        </p:scale>
        <p:origin x="732" y="1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3T21:19:57.528"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2-03T21:41:53.638" idx="2">
    <p:pos x="10" y="10"/>
    <p:text>split</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2-03T21:43:08.842" idx="3">
    <p:pos x="10" y="10"/>
    <p:text>add data requirements somewhere around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2-03T21:49:54.137" idx="4">
    <p:pos x="10" y="10"/>
    <p:text>change popularity to prevalence or something else</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FC4FFE-8987-4A26-B7F4-8A516F18ADAE}">
      <dgm:prSet/>
      <dgm:spPr/>
      <dgm:t>
        <a:bodyPr/>
        <a:lstStyle/>
        <a:p>
          <a:pPr>
            <a:lnSpc>
              <a:spcPct val="100000"/>
            </a:lnSpc>
          </a:pPr>
          <a:r>
            <a:rPr lang="en-US" dirty="0"/>
            <a:t>Do Breweries make an area “boom” or are breweries just opening in booming areas?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pPr>
          <a:r>
            <a:rPr lang="en-US" dirty="0"/>
            <a:t>Can we separate the impact of breweries from overall trends in housing data during the same time period?</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pPr>
          <a:r>
            <a:rPr lang="en-US" dirty="0"/>
            <a:t>How long does it take for a brewery to have an impact on the housing prices?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0EC384BB-2D41-4D1E-BD33-F166FB51B5A2}" type="pres">
      <dgm:prSet presAssocID="{01A66772-F185-4D58-B8BB-E9370D7A7A2B}" presName="root" presStyleCnt="0">
        <dgm:presLayoutVars>
          <dgm:dir/>
          <dgm:resizeHandles val="exact"/>
        </dgm:presLayoutVars>
      </dgm:prSet>
      <dgm:spPr/>
    </dgm:pt>
    <dgm:pt modelId="{87A5DF8E-4379-4842-AA89-ED82014837FF}" type="pres">
      <dgm:prSet presAssocID="{40FC4FFE-8987-4A26-B7F4-8A516F18ADAE}" presName="compNode" presStyleCnt="0"/>
      <dgm:spPr/>
    </dgm:pt>
    <dgm:pt modelId="{115BD9AE-0932-46F8-B34F-03E7BF7B2FB7}" type="pres">
      <dgm:prSet presAssocID="{40FC4FFE-8987-4A26-B7F4-8A516F18ADAE}" presName="bgRect" presStyleLbl="bgShp" presStyleIdx="0" presStyleCnt="3"/>
      <dgm:spPr/>
    </dgm:pt>
    <dgm:pt modelId="{618AE4D3-0E23-4B90-897C-F9CAEF2FAEAC}"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ghtbulb"/>
        </a:ext>
      </dgm:extLst>
    </dgm:pt>
    <dgm:pt modelId="{9EAB0B02-7956-426E-95CC-DC2C0A6198D3}" type="pres">
      <dgm:prSet presAssocID="{40FC4FFE-8987-4A26-B7F4-8A516F18ADAE}" presName="spaceRect" presStyleCnt="0"/>
      <dgm:spPr/>
    </dgm:pt>
    <dgm:pt modelId="{EEE2612B-FBF1-451D-9B5B-5F77E24A9D60}" type="pres">
      <dgm:prSet presAssocID="{40FC4FFE-8987-4A26-B7F4-8A516F18ADAE}" presName="parTx" presStyleLbl="revTx" presStyleIdx="0" presStyleCnt="3">
        <dgm:presLayoutVars>
          <dgm:chMax val="0"/>
          <dgm:chPref val="0"/>
        </dgm:presLayoutVars>
      </dgm:prSet>
      <dgm:spPr/>
    </dgm:pt>
    <dgm:pt modelId="{E5D02BCC-B74D-483F-A8C9-99107F74D654}" type="pres">
      <dgm:prSet presAssocID="{5B62599A-5C9B-48E7-896E-EA782AC60C8B}" presName="sibTrans" presStyleCnt="0"/>
      <dgm:spPr/>
    </dgm:pt>
    <dgm:pt modelId="{168ED61D-2DD5-4E95-9892-109953DDC9EA}" type="pres">
      <dgm:prSet presAssocID="{49225C73-1633-42F1-AB3B-7CB183E5F8B8}" presName="compNode" presStyleCnt="0"/>
      <dgm:spPr/>
    </dgm:pt>
    <dgm:pt modelId="{01BDE0EB-CAE5-4E69-AA3B-5E387E1DE96C}" type="pres">
      <dgm:prSet presAssocID="{49225C73-1633-42F1-AB3B-7CB183E5F8B8}" presName="bgRect" presStyleLbl="bgShp" presStyleIdx="1" presStyleCnt="3"/>
      <dgm:spPr/>
    </dgm:pt>
    <dgm:pt modelId="{1DBEC113-4057-4941-9546-BA7BF8AA2913}"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D8644FFA-16B7-47BE-999D-99E7744C1556}" type="pres">
      <dgm:prSet presAssocID="{49225C73-1633-42F1-AB3B-7CB183E5F8B8}" presName="spaceRect" presStyleCnt="0"/>
      <dgm:spPr/>
    </dgm:pt>
    <dgm:pt modelId="{3FABDD45-550E-4309-860F-2CA16AE02B66}" type="pres">
      <dgm:prSet presAssocID="{49225C73-1633-42F1-AB3B-7CB183E5F8B8}" presName="parTx" presStyleLbl="revTx" presStyleIdx="1" presStyleCnt="3">
        <dgm:presLayoutVars>
          <dgm:chMax val="0"/>
          <dgm:chPref val="0"/>
        </dgm:presLayoutVars>
      </dgm:prSet>
      <dgm:spPr/>
    </dgm:pt>
    <dgm:pt modelId="{1E91B147-884C-41A9-A13C-DD617BF487D4}" type="pres">
      <dgm:prSet presAssocID="{9646853A-8964-4519-A5B1-0B7D18B2983D}" presName="sibTrans" presStyleCnt="0"/>
      <dgm:spPr/>
    </dgm:pt>
    <dgm:pt modelId="{0EEFA769-4C96-427A-A293-D836A1A7967F}" type="pres">
      <dgm:prSet presAssocID="{1C383F32-22E8-4F62-A3E0-BDC3D5F48992}" presName="compNode" presStyleCnt="0"/>
      <dgm:spPr/>
    </dgm:pt>
    <dgm:pt modelId="{3AABBE88-C049-4CC7-86B5-040DDFBF1E75}" type="pres">
      <dgm:prSet presAssocID="{1C383F32-22E8-4F62-A3E0-BDC3D5F48992}" presName="bgRect" presStyleLbl="bgShp" presStyleIdx="2" presStyleCnt="3"/>
      <dgm:spPr/>
    </dgm:pt>
    <dgm:pt modelId="{67A0A65A-841F-49FA-AB75-DD82EBB83072}" type="pres">
      <dgm:prSet presAssocID="{1C383F32-22E8-4F62-A3E0-BDC3D5F4899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A4967C05-7E63-4AB2-A0C9-F6487570DF06}" type="pres">
      <dgm:prSet presAssocID="{1C383F32-22E8-4F62-A3E0-BDC3D5F48992}" presName="spaceRect" presStyleCnt="0"/>
      <dgm:spPr/>
    </dgm:pt>
    <dgm:pt modelId="{78C9BDF8-0BAE-4C45-8BDA-DF9B533B2E81}" type="pres">
      <dgm:prSet presAssocID="{1C383F32-22E8-4F62-A3E0-BDC3D5F48992}" presName="parTx" presStyleLbl="revTx" presStyleIdx="2" presStyleCnt="3">
        <dgm:presLayoutVars>
          <dgm:chMax val="0"/>
          <dgm:chPref val="0"/>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976E412-7F98-4301-9B21-F694A173CA62}" type="presOf" srcId="{40FC4FFE-8987-4A26-B7F4-8A516F18ADAE}" destId="{EEE2612B-FBF1-451D-9B5B-5F77E24A9D60}" srcOrd="0" destOrd="0" presId="urn:microsoft.com/office/officeart/2018/2/layout/IconVerticalSolidList"/>
    <dgm:cxn modelId="{CE573F2C-745A-458D-8531-AD260005A6CB}" type="presOf" srcId="{01A66772-F185-4D58-B8BB-E9370D7A7A2B}" destId="{0EC384BB-2D41-4D1E-BD33-F166FB51B5A2}" srcOrd="0" destOrd="0" presId="urn:microsoft.com/office/officeart/2018/2/layout/IconVerticalSolidList"/>
    <dgm:cxn modelId="{5FFE485F-39BA-4569-8323-33CFFDDEB9E0}" type="presOf" srcId="{1C383F32-22E8-4F62-A3E0-BDC3D5F48992}" destId="{78C9BDF8-0BAE-4C45-8BDA-DF9B533B2E81}" srcOrd="0" destOrd="0" presId="urn:microsoft.com/office/officeart/2018/2/layout/IconVerticalSolid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AFF3B7BD-5681-43E3-A3C2-5AE5F6448A87}" type="presOf" srcId="{49225C73-1633-42F1-AB3B-7CB183E5F8B8}" destId="{3FABDD45-550E-4309-860F-2CA16AE02B66}" srcOrd="0" destOrd="0" presId="urn:microsoft.com/office/officeart/2018/2/layout/IconVerticalSolidList"/>
    <dgm:cxn modelId="{8D18E8EF-66CB-44AF-9763-4065BF94086D}" type="presParOf" srcId="{0EC384BB-2D41-4D1E-BD33-F166FB51B5A2}" destId="{87A5DF8E-4379-4842-AA89-ED82014837FF}" srcOrd="0" destOrd="0" presId="urn:microsoft.com/office/officeart/2018/2/layout/IconVerticalSolidList"/>
    <dgm:cxn modelId="{6EEE9366-6163-4E68-AB94-D94680903821}" type="presParOf" srcId="{87A5DF8E-4379-4842-AA89-ED82014837FF}" destId="{115BD9AE-0932-46F8-B34F-03E7BF7B2FB7}" srcOrd="0" destOrd="0" presId="urn:microsoft.com/office/officeart/2018/2/layout/IconVerticalSolidList"/>
    <dgm:cxn modelId="{121E4A8E-92E1-4872-ADD8-7BE73A54E737}" type="presParOf" srcId="{87A5DF8E-4379-4842-AA89-ED82014837FF}" destId="{618AE4D3-0E23-4B90-897C-F9CAEF2FAEAC}" srcOrd="1" destOrd="0" presId="urn:microsoft.com/office/officeart/2018/2/layout/IconVerticalSolidList"/>
    <dgm:cxn modelId="{A9B4A685-8F12-4F01-94B5-DC86F0BD8D24}" type="presParOf" srcId="{87A5DF8E-4379-4842-AA89-ED82014837FF}" destId="{9EAB0B02-7956-426E-95CC-DC2C0A6198D3}" srcOrd="2" destOrd="0" presId="urn:microsoft.com/office/officeart/2018/2/layout/IconVerticalSolidList"/>
    <dgm:cxn modelId="{C09B13CA-EC95-4FC6-984E-24DFAB98CF3B}" type="presParOf" srcId="{87A5DF8E-4379-4842-AA89-ED82014837FF}" destId="{EEE2612B-FBF1-451D-9B5B-5F77E24A9D60}" srcOrd="3" destOrd="0" presId="urn:microsoft.com/office/officeart/2018/2/layout/IconVerticalSolidList"/>
    <dgm:cxn modelId="{7C427C7D-D1FC-4474-AA2C-54AF765CDAE9}" type="presParOf" srcId="{0EC384BB-2D41-4D1E-BD33-F166FB51B5A2}" destId="{E5D02BCC-B74D-483F-A8C9-99107F74D654}" srcOrd="1" destOrd="0" presId="urn:microsoft.com/office/officeart/2018/2/layout/IconVerticalSolidList"/>
    <dgm:cxn modelId="{DB2D4D01-5218-4363-9D9C-BC15377CB8BD}" type="presParOf" srcId="{0EC384BB-2D41-4D1E-BD33-F166FB51B5A2}" destId="{168ED61D-2DD5-4E95-9892-109953DDC9EA}" srcOrd="2" destOrd="0" presId="urn:microsoft.com/office/officeart/2018/2/layout/IconVerticalSolidList"/>
    <dgm:cxn modelId="{F44A9528-5899-450B-B9BB-EC558BA23F5A}" type="presParOf" srcId="{168ED61D-2DD5-4E95-9892-109953DDC9EA}" destId="{01BDE0EB-CAE5-4E69-AA3B-5E387E1DE96C}" srcOrd="0" destOrd="0" presId="urn:microsoft.com/office/officeart/2018/2/layout/IconVerticalSolidList"/>
    <dgm:cxn modelId="{8D51CD7A-5DD7-4B40-BF32-73AA6D3FF25E}" type="presParOf" srcId="{168ED61D-2DD5-4E95-9892-109953DDC9EA}" destId="{1DBEC113-4057-4941-9546-BA7BF8AA2913}" srcOrd="1" destOrd="0" presId="urn:microsoft.com/office/officeart/2018/2/layout/IconVerticalSolidList"/>
    <dgm:cxn modelId="{6E76DBF5-AED0-40CB-B36F-455F90A66E1A}" type="presParOf" srcId="{168ED61D-2DD5-4E95-9892-109953DDC9EA}" destId="{D8644FFA-16B7-47BE-999D-99E7744C1556}" srcOrd="2" destOrd="0" presId="urn:microsoft.com/office/officeart/2018/2/layout/IconVerticalSolidList"/>
    <dgm:cxn modelId="{F1A6F7EE-F309-4958-A5B4-C72676E6170F}" type="presParOf" srcId="{168ED61D-2DD5-4E95-9892-109953DDC9EA}" destId="{3FABDD45-550E-4309-860F-2CA16AE02B66}" srcOrd="3" destOrd="0" presId="urn:microsoft.com/office/officeart/2018/2/layout/IconVerticalSolidList"/>
    <dgm:cxn modelId="{2F344393-A35B-40F5-A3B6-573196BB089A}" type="presParOf" srcId="{0EC384BB-2D41-4D1E-BD33-F166FB51B5A2}" destId="{1E91B147-884C-41A9-A13C-DD617BF487D4}" srcOrd="3" destOrd="0" presId="urn:microsoft.com/office/officeart/2018/2/layout/IconVerticalSolidList"/>
    <dgm:cxn modelId="{301393C1-1702-4A60-A890-FD512395D636}" type="presParOf" srcId="{0EC384BB-2D41-4D1E-BD33-F166FB51B5A2}" destId="{0EEFA769-4C96-427A-A293-D836A1A7967F}" srcOrd="4" destOrd="0" presId="urn:microsoft.com/office/officeart/2018/2/layout/IconVerticalSolidList"/>
    <dgm:cxn modelId="{9286885D-6528-4ADF-B0A9-3232E4EB3259}" type="presParOf" srcId="{0EEFA769-4C96-427A-A293-D836A1A7967F}" destId="{3AABBE88-C049-4CC7-86B5-040DDFBF1E75}" srcOrd="0" destOrd="0" presId="urn:microsoft.com/office/officeart/2018/2/layout/IconVerticalSolidList"/>
    <dgm:cxn modelId="{38768FAA-4852-443D-B963-2D626C67E756}" type="presParOf" srcId="{0EEFA769-4C96-427A-A293-D836A1A7967F}" destId="{67A0A65A-841F-49FA-AB75-DD82EBB83072}" srcOrd="1" destOrd="0" presId="urn:microsoft.com/office/officeart/2018/2/layout/IconVerticalSolidList"/>
    <dgm:cxn modelId="{DC87D0E7-0F1E-4A01-821E-1038E6AE52A4}" type="presParOf" srcId="{0EEFA769-4C96-427A-A293-D836A1A7967F}" destId="{A4967C05-7E63-4AB2-A0C9-F6487570DF06}" srcOrd="2" destOrd="0" presId="urn:microsoft.com/office/officeart/2018/2/layout/IconVerticalSolidList"/>
    <dgm:cxn modelId="{17A9365D-7BF1-4B1A-8D81-E9F4B64132CF}" type="presParOf" srcId="{0EEFA769-4C96-427A-A293-D836A1A7967F}" destId="{78C9BDF8-0BAE-4C45-8BDA-DF9B533B2E8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81171-BC00-4C4E-A9A2-DA87B2315C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B4572D-B2E4-48BB-8606-79B4E7ED5420}">
      <dgm:prSet/>
      <dgm:spPr/>
      <dgm:t>
        <a:bodyPr/>
        <a:lstStyle/>
        <a:p>
          <a:pPr>
            <a:lnSpc>
              <a:spcPct val="100000"/>
            </a:lnSpc>
            <a:defRPr cap="all"/>
          </a:pPr>
          <a:r>
            <a:rPr lang="en-US"/>
            <a:t>Brewery Data</a:t>
          </a:r>
        </a:p>
      </dgm:t>
    </dgm:pt>
    <dgm:pt modelId="{04974628-B131-403A-A28E-C7CFE5ECDE08}" type="parTrans" cxnId="{6080ACB5-D5FE-4763-A7FD-9183384DFA11}">
      <dgm:prSet/>
      <dgm:spPr/>
      <dgm:t>
        <a:bodyPr/>
        <a:lstStyle/>
        <a:p>
          <a:endParaRPr lang="en-US"/>
        </a:p>
      </dgm:t>
    </dgm:pt>
    <dgm:pt modelId="{058D9F24-FB97-4E31-B4F2-D501B48B6C6A}" type="sibTrans" cxnId="{6080ACB5-D5FE-4763-A7FD-9183384DFA11}">
      <dgm:prSet/>
      <dgm:spPr/>
      <dgm:t>
        <a:bodyPr/>
        <a:lstStyle/>
        <a:p>
          <a:endParaRPr lang="en-US"/>
        </a:p>
      </dgm:t>
    </dgm:pt>
    <dgm:pt modelId="{4873B460-B263-45F7-9712-EA0385765425}">
      <dgm:prSet/>
      <dgm:spPr/>
      <dgm:t>
        <a:bodyPr/>
        <a:lstStyle/>
        <a:p>
          <a:pPr>
            <a:lnSpc>
              <a:spcPct val="100000"/>
            </a:lnSpc>
            <a:defRPr cap="all"/>
          </a:pPr>
          <a:r>
            <a:rPr lang="en-US"/>
            <a:t>Housing Data</a:t>
          </a:r>
        </a:p>
      </dgm:t>
    </dgm:pt>
    <dgm:pt modelId="{0E448DEE-EC5A-4920-AA26-5D58F0132376}" type="parTrans" cxnId="{C2634B07-2C14-4E1A-A858-5FCAAA2175E5}">
      <dgm:prSet/>
      <dgm:spPr/>
      <dgm:t>
        <a:bodyPr/>
        <a:lstStyle/>
        <a:p>
          <a:endParaRPr lang="en-US"/>
        </a:p>
      </dgm:t>
    </dgm:pt>
    <dgm:pt modelId="{06AB6CE6-9FE9-4DA3-8B8E-D6B8408824A7}" type="sibTrans" cxnId="{C2634B07-2C14-4E1A-A858-5FCAAA2175E5}">
      <dgm:prSet/>
      <dgm:spPr/>
      <dgm:t>
        <a:bodyPr/>
        <a:lstStyle/>
        <a:p>
          <a:endParaRPr lang="en-US"/>
        </a:p>
      </dgm:t>
    </dgm:pt>
    <dgm:pt modelId="{56D59121-C208-40AF-B7F0-B48562D50318}" type="pres">
      <dgm:prSet presAssocID="{96081171-BC00-4C4E-A9A2-DA87B2315C85}" presName="root" presStyleCnt="0">
        <dgm:presLayoutVars>
          <dgm:dir/>
          <dgm:resizeHandles val="exact"/>
        </dgm:presLayoutVars>
      </dgm:prSet>
      <dgm:spPr/>
    </dgm:pt>
    <dgm:pt modelId="{659FECEA-18E7-480B-BA95-A0358F5F61B3}" type="pres">
      <dgm:prSet presAssocID="{B9B4572D-B2E4-48BB-8606-79B4E7ED5420}" presName="compNode" presStyleCnt="0"/>
      <dgm:spPr/>
    </dgm:pt>
    <dgm:pt modelId="{5E2E3821-3719-445F-8929-2393C2C023BD}" type="pres">
      <dgm:prSet presAssocID="{B9B4572D-B2E4-48BB-8606-79B4E7ED5420}" presName="iconBgRect" presStyleLbl="bgShp" presStyleIdx="0" presStyleCnt="2"/>
      <dgm:spPr/>
    </dgm:pt>
    <dgm:pt modelId="{0AB8CD09-9020-4772-BF6C-210382CD1DA3}" type="pres">
      <dgm:prSet presAssocID="{B9B4572D-B2E4-48BB-8606-79B4E7ED54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9FF6C2E-E372-4803-AE4C-6AF5E8FF39F7}" type="pres">
      <dgm:prSet presAssocID="{B9B4572D-B2E4-48BB-8606-79B4E7ED5420}" presName="spaceRect" presStyleCnt="0"/>
      <dgm:spPr/>
    </dgm:pt>
    <dgm:pt modelId="{C0D8A66B-FCE4-4BC5-BF67-61E466673987}" type="pres">
      <dgm:prSet presAssocID="{B9B4572D-B2E4-48BB-8606-79B4E7ED5420}" presName="textRect" presStyleLbl="revTx" presStyleIdx="0" presStyleCnt="2">
        <dgm:presLayoutVars>
          <dgm:chMax val="1"/>
          <dgm:chPref val="1"/>
        </dgm:presLayoutVars>
      </dgm:prSet>
      <dgm:spPr/>
    </dgm:pt>
    <dgm:pt modelId="{48C26969-9223-49C7-93D0-20D0E94C61DC}" type="pres">
      <dgm:prSet presAssocID="{058D9F24-FB97-4E31-B4F2-D501B48B6C6A}" presName="sibTrans" presStyleCnt="0"/>
      <dgm:spPr/>
    </dgm:pt>
    <dgm:pt modelId="{4855E024-4EF4-49C5-B46E-0A5495880DCD}" type="pres">
      <dgm:prSet presAssocID="{4873B460-B263-45F7-9712-EA0385765425}" presName="compNode" presStyleCnt="0"/>
      <dgm:spPr/>
    </dgm:pt>
    <dgm:pt modelId="{718ADBC2-A143-4C60-8702-B928C53DED7B}" type="pres">
      <dgm:prSet presAssocID="{4873B460-B263-45F7-9712-EA0385765425}" presName="iconBgRect" presStyleLbl="bgShp" presStyleIdx="1" presStyleCnt="2"/>
      <dgm:spPr/>
    </dgm:pt>
    <dgm:pt modelId="{741BCC32-BF1D-49C2-A8B9-912A948A2B37}" type="pres">
      <dgm:prSet presAssocID="{4873B460-B263-45F7-9712-EA03857654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ADF496BE-545E-41DF-8601-90D8B84B2244}" type="pres">
      <dgm:prSet presAssocID="{4873B460-B263-45F7-9712-EA0385765425}" presName="spaceRect" presStyleCnt="0"/>
      <dgm:spPr/>
    </dgm:pt>
    <dgm:pt modelId="{FD83CA60-A441-493C-B121-11B456A3DFCA}" type="pres">
      <dgm:prSet presAssocID="{4873B460-B263-45F7-9712-EA0385765425}" presName="textRect" presStyleLbl="revTx" presStyleIdx="1" presStyleCnt="2">
        <dgm:presLayoutVars>
          <dgm:chMax val="1"/>
          <dgm:chPref val="1"/>
        </dgm:presLayoutVars>
      </dgm:prSet>
      <dgm:spPr/>
    </dgm:pt>
  </dgm:ptLst>
  <dgm:cxnLst>
    <dgm:cxn modelId="{C2634B07-2C14-4E1A-A858-5FCAAA2175E5}" srcId="{96081171-BC00-4C4E-A9A2-DA87B2315C85}" destId="{4873B460-B263-45F7-9712-EA0385765425}" srcOrd="1" destOrd="0" parTransId="{0E448DEE-EC5A-4920-AA26-5D58F0132376}" sibTransId="{06AB6CE6-9FE9-4DA3-8B8E-D6B8408824A7}"/>
    <dgm:cxn modelId="{21A55F51-9BF2-4C48-B35E-D83F4299B95A}" type="presOf" srcId="{96081171-BC00-4C4E-A9A2-DA87B2315C85}" destId="{56D59121-C208-40AF-B7F0-B48562D50318}" srcOrd="0" destOrd="0" presId="urn:microsoft.com/office/officeart/2018/5/layout/IconCircleLabelList"/>
    <dgm:cxn modelId="{C369479E-3FB0-4348-AB16-C7669BCFA981}" type="presOf" srcId="{B9B4572D-B2E4-48BB-8606-79B4E7ED5420}" destId="{C0D8A66B-FCE4-4BC5-BF67-61E466673987}" srcOrd="0" destOrd="0" presId="urn:microsoft.com/office/officeart/2018/5/layout/IconCircleLabelList"/>
    <dgm:cxn modelId="{6080ACB5-D5FE-4763-A7FD-9183384DFA11}" srcId="{96081171-BC00-4C4E-A9A2-DA87B2315C85}" destId="{B9B4572D-B2E4-48BB-8606-79B4E7ED5420}" srcOrd="0" destOrd="0" parTransId="{04974628-B131-403A-A28E-C7CFE5ECDE08}" sibTransId="{058D9F24-FB97-4E31-B4F2-D501B48B6C6A}"/>
    <dgm:cxn modelId="{B2A51BF4-4C45-4CAB-BFCB-F9864FE0AD76}" type="presOf" srcId="{4873B460-B263-45F7-9712-EA0385765425}" destId="{FD83CA60-A441-493C-B121-11B456A3DFCA}" srcOrd="0" destOrd="0" presId="urn:microsoft.com/office/officeart/2018/5/layout/IconCircleLabelList"/>
    <dgm:cxn modelId="{2A10B0A8-C464-4985-AA74-62CCB3D60739}" type="presParOf" srcId="{56D59121-C208-40AF-B7F0-B48562D50318}" destId="{659FECEA-18E7-480B-BA95-A0358F5F61B3}" srcOrd="0" destOrd="0" presId="urn:microsoft.com/office/officeart/2018/5/layout/IconCircleLabelList"/>
    <dgm:cxn modelId="{845D2B55-9BEB-45B3-B59B-F122DD8AB5CC}" type="presParOf" srcId="{659FECEA-18E7-480B-BA95-A0358F5F61B3}" destId="{5E2E3821-3719-445F-8929-2393C2C023BD}" srcOrd="0" destOrd="0" presId="urn:microsoft.com/office/officeart/2018/5/layout/IconCircleLabelList"/>
    <dgm:cxn modelId="{89C8180D-F9B7-4A2A-A3D2-DA1C90FCDBFA}" type="presParOf" srcId="{659FECEA-18E7-480B-BA95-A0358F5F61B3}" destId="{0AB8CD09-9020-4772-BF6C-210382CD1DA3}" srcOrd="1" destOrd="0" presId="urn:microsoft.com/office/officeart/2018/5/layout/IconCircleLabelList"/>
    <dgm:cxn modelId="{C8EDC050-F2A9-4201-A816-9BE68A351356}" type="presParOf" srcId="{659FECEA-18E7-480B-BA95-A0358F5F61B3}" destId="{F9FF6C2E-E372-4803-AE4C-6AF5E8FF39F7}" srcOrd="2" destOrd="0" presId="urn:microsoft.com/office/officeart/2018/5/layout/IconCircleLabelList"/>
    <dgm:cxn modelId="{DBD12679-9109-4F3F-8605-D6F036D7736E}" type="presParOf" srcId="{659FECEA-18E7-480B-BA95-A0358F5F61B3}" destId="{C0D8A66B-FCE4-4BC5-BF67-61E466673987}" srcOrd="3" destOrd="0" presId="urn:microsoft.com/office/officeart/2018/5/layout/IconCircleLabelList"/>
    <dgm:cxn modelId="{2FBC6003-21AF-4B7A-A5E9-266D069FFEEF}" type="presParOf" srcId="{56D59121-C208-40AF-B7F0-B48562D50318}" destId="{48C26969-9223-49C7-93D0-20D0E94C61DC}" srcOrd="1" destOrd="0" presId="urn:microsoft.com/office/officeart/2018/5/layout/IconCircleLabelList"/>
    <dgm:cxn modelId="{7580320B-BA04-4D12-B72B-72A418E6216E}" type="presParOf" srcId="{56D59121-C208-40AF-B7F0-B48562D50318}" destId="{4855E024-4EF4-49C5-B46E-0A5495880DCD}" srcOrd="2" destOrd="0" presId="urn:microsoft.com/office/officeart/2018/5/layout/IconCircleLabelList"/>
    <dgm:cxn modelId="{A767DAC4-61F2-4B18-996A-8B982182255B}" type="presParOf" srcId="{4855E024-4EF4-49C5-B46E-0A5495880DCD}" destId="{718ADBC2-A143-4C60-8702-B928C53DED7B}" srcOrd="0" destOrd="0" presId="urn:microsoft.com/office/officeart/2018/5/layout/IconCircleLabelList"/>
    <dgm:cxn modelId="{19AD8BE6-54BF-40A3-9F29-B33CB3CE8DC7}" type="presParOf" srcId="{4855E024-4EF4-49C5-B46E-0A5495880DCD}" destId="{741BCC32-BF1D-49C2-A8B9-912A948A2B37}" srcOrd="1" destOrd="0" presId="urn:microsoft.com/office/officeart/2018/5/layout/IconCircleLabelList"/>
    <dgm:cxn modelId="{B6EE01A2-222E-4EEB-B161-D0BE7020A2EE}" type="presParOf" srcId="{4855E024-4EF4-49C5-B46E-0A5495880DCD}" destId="{ADF496BE-545E-41DF-8601-90D8B84B2244}" srcOrd="2" destOrd="0" presId="urn:microsoft.com/office/officeart/2018/5/layout/IconCircleLabelList"/>
    <dgm:cxn modelId="{84547319-587C-4170-B1CC-C6BA4D850A96}" type="presParOf" srcId="{4855E024-4EF4-49C5-B46E-0A5495880DCD}" destId="{FD83CA60-A441-493C-B121-11B456A3DFC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81171-BC00-4C4E-A9A2-DA87B2315C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B4572D-B2E4-48BB-8606-79B4E7ED5420}">
      <dgm:prSet/>
      <dgm:spPr/>
      <dgm:t>
        <a:bodyPr/>
        <a:lstStyle/>
        <a:p>
          <a:pPr>
            <a:lnSpc>
              <a:spcPct val="100000"/>
            </a:lnSpc>
            <a:defRPr cap="all"/>
          </a:pPr>
          <a:r>
            <a:rPr lang="en-US" dirty="0"/>
            <a:t>Brewery Data</a:t>
          </a:r>
        </a:p>
      </dgm:t>
    </dgm:pt>
    <dgm:pt modelId="{04974628-B131-403A-A28E-C7CFE5ECDE08}" type="parTrans" cxnId="{6080ACB5-D5FE-4763-A7FD-9183384DFA11}">
      <dgm:prSet/>
      <dgm:spPr/>
      <dgm:t>
        <a:bodyPr/>
        <a:lstStyle/>
        <a:p>
          <a:endParaRPr lang="en-US"/>
        </a:p>
      </dgm:t>
    </dgm:pt>
    <dgm:pt modelId="{058D9F24-FB97-4E31-B4F2-D501B48B6C6A}" type="sibTrans" cxnId="{6080ACB5-D5FE-4763-A7FD-9183384DFA11}">
      <dgm:prSet/>
      <dgm:spPr/>
      <dgm:t>
        <a:bodyPr/>
        <a:lstStyle/>
        <a:p>
          <a:endParaRPr lang="en-US"/>
        </a:p>
      </dgm:t>
    </dgm:pt>
    <dgm:pt modelId="{56D59121-C208-40AF-B7F0-B48562D50318}" type="pres">
      <dgm:prSet presAssocID="{96081171-BC00-4C4E-A9A2-DA87B2315C85}" presName="root" presStyleCnt="0">
        <dgm:presLayoutVars>
          <dgm:dir/>
          <dgm:resizeHandles val="exact"/>
        </dgm:presLayoutVars>
      </dgm:prSet>
      <dgm:spPr/>
    </dgm:pt>
    <dgm:pt modelId="{659FECEA-18E7-480B-BA95-A0358F5F61B3}" type="pres">
      <dgm:prSet presAssocID="{B9B4572D-B2E4-48BB-8606-79B4E7ED5420}" presName="compNode" presStyleCnt="0"/>
      <dgm:spPr/>
    </dgm:pt>
    <dgm:pt modelId="{5E2E3821-3719-445F-8929-2393C2C023BD}" type="pres">
      <dgm:prSet presAssocID="{B9B4572D-B2E4-48BB-8606-79B4E7ED5420}" presName="iconBgRect" presStyleLbl="bgShp" presStyleIdx="0" presStyleCnt="1"/>
      <dgm:spPr/>
    </dgm:pt>
    <dgm:pt modelId="{0AB8CD09-9020-4772-BF6C-210382CD1DA3}" type="pres">
      <dgm:prSet presAssocID="{B9B4572D-B2E4-48BB-8606-79B4E7ED5420}"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9FF6C2E-E372-4803-AE4C-6AF5E8FF39F7}" type="pres">
      <dgm:prSet presAssocID="{B9B4572D-B2E4-48BB-8606-79B4E7ED5420}" presName="spaceRect" presStyleCnt="0"/>
      <dgm:spPr/>
    </dgm:pt>
    <dgm:pt modelId="{C0D8A66B-FCE4-4BC5-BF67-61E466673987}" type="pres">
      <dgm:prSet presAssocID="{B9B4572D-B2E4-48BB-8606-79B4E7ED5420}" presName="textRect" presStyleLbl="revTx" presStyleIdx="0" presStyleCnt="1">
        <dgm:presLayoutVars>
          <dgm:chMax val="1"/>
          <dgm:chPref val="1"/>
        </dgm:presLayoutVars>
      </dgm:prSet>
      <dgm:spPr/>
    </dgm:pt>
  </dgm:ptLst>
  <dgm:cxnLst>
    <dgm:cxn modelId="{21A55F51-9BF2-4C48-B35E-D83F4299B95A}" type="presOf" srcId="{96081171-BC00-4C4E-A9A2-DA87B2315C85}" destId="{56D59121-C208-40AF-B7F0-B48562D50318}" srcOrd="0" destOrd="0" presId="urn:microsoft.com/office/officeart/2018/5/layout/IconCircleLabelList"/>
    <dgm:cxn modelId="{C369479E-3FB0-4348-AB16-C7669BCFA981}" type="presOf" srcId="{B9B4572D-B2E4-48BB-8606-79B4E7ED5420}" destId="{C0D8A66B-FCE4-4BC5-BF67-61E466673987}" srcOrd="0" destOrd="0" presId="urn:microsoft.com/office/officeart/2018/5/layout/IconCircleLabelList"/>
    <dgm:cxn modelId="{6080ACB5-D5FE-4763-A7FD-9183384DFA11}" srcId="{96081171-BC00-4C4E-A9A2-DA87B2315C85}" destId="{B9B4572D-B2E4-48BB-8606-79B4E7ED5420}" srcOrd="0" destOrd="0" parTransId="{04974628-B131-403A-A28E-C7CFE5ECDE08}" sibTransId="{058D9F24-FB97-4E31-B4F2-D501B48B6C6A}"/>
    <dgm:cxn modelId="{2A10B0A8-C464-4985-AA74-62CCB3D60739}" type="presParOf" srcId="{56D59121-C208-40AF-B7F0-B48562D50318}" destId="{659FECEA-18E7-480B-BA95-A0358F5F61B3}" srcOrd="0" destOrd="0" presId="urn:microsoft.com/office/officeart/2018/5/layout/IconCircleLabelList"/>
    <dgm:cxn modelId="{845D2B55-9BEB-45B3-B59B-F122DD8AB5CC}" type="presParOf" srcId="{659FECEA-18E7-480B-BA95-A0358F5F61B3}" destId="{5E2E3821-3719-445F-8929-2393C2C023BD}" srcOrd="0" destOrd="0" presId="urn:microsoft.com/office/officeart/2018/5/layout/IconCircleLabelList"/>
    <dgm:cxn modelId="{89C8180D-F9B7-4A2A-A3D2-DA1C90FCDBFA}" type="presParOf" srcId="{659FECEA-18E7-480B-BA95-A0358F5F61B3}" destId="{0AB8CD09-9020-4772-BF6C-210382CD1DA3}" srcOrd="1" destOrd="0" presId="urn:microsoft.com/office/officeart/2018/5/layout/IconCircleLabelList"/>
    <dgm:cxn modelId="{C8EDC050-F2A9-4201-A816-9BE68A351356}" type="presParOf" srcId="{659FECEA-18E7-480B-BA95-A0358F5F61B3}" destId="{F9FF6C2E-E372-4803-AE4C-6AF5E8FF39F7}" srcOrd="2" destOrd="0" presId="urn:microsoft.com/office/officeart/2018/5/layout/IconCircleLabelList"/>
    <dgm:cxn modelId="{DBD12679-9109-4F3F-8605-D6F036D7736E}" type="presParOf" srcId="{659FECEA-18E7-480B-BA95-A0358F5F61B3}" destId="{C0D8A66B-FCE4-4BC5-BF67-61E4666739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56834A-8DEE-4634-A9A6-4855052A74B8}"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7531CBED-C786-4304-A475-EB1DE7A455B6}">
      <dgm:prSet custT="1"/>
      <dgm:spPr/>
      <dgm:t>
        <a:bodyPr/>
        <a:lstStyle/>
        <a:p>
          <a:r>
            <a:rPr lang="en-US" sz="2800" b="1" dirty="0"/>
            <a:t>Yelp reviews</a:t>
          </a:r>
        </a:p>
        <a:p>
          <a:r>
            <a:rPr lang="en-US" sz="2100" dirty="0"/>
            <a:t>Pitfalls: Not necessarily all-inclusive </a:t>
          </a:r>
        </a:p>
      </dgm:t>
    </dgm:pt>
    <dgm:pt modelId="{CD273682-707D-4B59-801A-F151AFBFF1E3}" type="parTrans" cxnId="{6198B24A-E023-4A3B-B666-F4F38A63403D}">
      <dgm:prSet/>
      <dgm:spPr/>
      <dgm:t>
        <a:bodyPr/>
        <a:lstStyle/>
        <a:p>
          <a:endParaRPr lang="en-US"/>
        </a:p>
      </dgm:t>
    </dgm:pt>
    <dgm:pt modelId="{4C468512-230E-4034-B8BD-181E8BE3F057}" type="sibTrans" cxnId="{6198B24A-E023-4A3B-B666-F4F38A63403D}">
      <dgm:prSet/>
      <dgm:spPr/>
      <dgm:t>
        <a:bodyPr/>
        <a:lstStyle/>
        <a:p>
          <a:endParaRPr lang="en-US"/>
        </a:p>
      </dgm:t>
    </dgm:pt>
    <dgm:pt modelId="{65286DC7-3F67-4454-8DEF-BDBB5C4A85BF}">
      <dgm:prSet custT="1"/>
      <dgm:spPr/>
      <dgm:t>
        <a:bodyPr/>
        <a:lstStyle/>
        <a:p>
          <a:r>
            <a:rPr lang="en-US" sz="2800" b="1" dirty="0"/>
            <a:t>Google Maps / Geocode data</a:t>
          </a:r>
        </a:p>
        <a:p>
          <a:r>
            <a:rPr lang="en-US" sz="2100" dirty="0"/>
            <a:t>Pitfalls: No info on timing (</a:t>
          </a:r>
          <a:r>
            <a:rPr lang="en-US" sz="2100" dirty="0" err="1"/>
            <a:t>i.e</a:t>
          </a:r>
          <a:r>
            <a:rPr lang="en-US" sz="2100" dirty="0"/>
            <a:t> opening date)</a:t>
          </a:r>
        </a:p>
      </dgm:t>
    </dgm:pt>
    <dgm:pt modelId="{1DC72F3F-1A7C-45A0-8C4B-391A5D4C5160}" type="parTrans" cxnId="{F419EDCE-3841-4495-8420-59EDAC0ED86B}">
      <dgm:prSet/>
      <dgm:spPr/>
      <dgm:t>
        <a:bodyPr/>
        <a:lstStyle/>
        <a:p>
          <a:endParaRPr lang="en-US"/>
        </a:p>
      </dgm:t>
    </dgm:pt>
    <dgm:pt modelId="{B86A9BBB-C9EE-4622-A25B-2DBFFA054805}" type="sibTrans" cxnId="{F419EDCE-3841-4495-8420-59EDAC0ED86B}">
      <dgm:prSet/>
      <dgm:spPr/>
      <dgm:t>
        <a:bodyPr/>
        <a:lstStyle/>
        <a:p>
          <a:endParaRPr lang="en-US"/>
        </a:p>
      </dgm:t>
    </dgm:pt>
    <dgm:pt modelId="{2F307D35-B128-4796-ADF5-CB8A4D7B6AA2}">
      <dgm:prSet custT="1"/>
      <dgm:spPr/>
      <dgm:t>
        <a:bodyPr/>
        <a:lstStyle/>
        <a:p>
          <a:r>
            <a:rPr lang="en-US" sz="2400" b="1" dirty="0"/>
            <a:t>Government Data (State ABC Board)</a:t>
          </a:r>
        </a:p>
        <a:p>
          <a:endParaRPr lang="en-US" sz="2400" dirty="0"/>
        </a:p>
        <a:p>
          <a:r>
            <a:rPr lang="en-US" sz="2400" dirty="0"/>
            <a:t>Winner!</a:t>
          </a:r>
        </a:p>
      </dgm:t>
    </dgm:pt>
    <dgm:pt modelId="{6A86A10B-4629-4611-A94E-BE628C37AB40}" type="parTrans" cxnId="{B829DBDB-A02D-4C04-AA81-57A98833159F}">
      <dgm:prSet/>
      <dgm:spPr/>
      <dgm:t>
        <a:bodyPr/>
        <a:lstStyle/>
        <a:p>
          <a:endParaRPr lang="en-US"/>
        </a:p>
      </dgm:t>
    </dgm:pt>
    <dgm:pt modelId="{634ADFD4-1E9B-424E-9E17-0DC7FC6BBC7D}" type="sibTrans" cxnId="{B829DBDB-A02D-4C04-AA81-57A98833159F}">
      <dgm:prSet/>
      <dgm:spPr/>
      <dgm:t>
        <a:bodyPr/>
        <a:lstStyle/>
        <a:p>
          <a:endParaRPr lang="en-US"/>
        </a:p>
      </dgm:t>
    </dgm:pt>
    <dgm:pt modelId="{B0C0FAF7-1991-4070-AB48-9ED499CCBCA5}" type="pres">
      <dgm:prSet presAssocID="{AA56834A-8DEE-4634-A9A6-4855052A74B8}" presName="hierChild1" presStyleCnt="0">
        <dgm:presLayoutVars>
          <dgm:chPref val="1"/>
          <dgm:dir/>
          <dgm:animOne val="branch"/>
          <dgm:animLvl val="lvl"/>
          <dgm:resizeHandles/>
        </dgm:presLayoutVars>
      </dgm:prSet>
      <dgm:spPr/>
    </dgm:pt>
    <dgm:pt modelId="{A6A89BBE-49C2-485D-9B0C-0651C65DEE74}" type="pres">
      <dgm:prSet presAssocID="{7531CBED-C786-4304-A475-EB1DE7A455B6}" presName="hierRoot1" presStyleCnt="0"/>
      <dgm:spPr/>
    </dgm:pt>
    <dgm:pt modelId="{DDB431D4-DE75-46FC-BB59-15C11B0E1237}" type="pres">
      <dgm:prSet presAssocID="{7531CBED-C786-4304-A475-EB1DE7A455B6}" presName="composite" presStyleCnt="0"/>
      <dgm:spPr/>
    </dgm:pt>
    <dgm:pt modelId="{D35FF36E-4861-418E-B141-39D8D57AB586}" type="pres">
      <dgm:prSet presAssocID="{7531CBED-C786-4304-A475-EB1DE7A455B6}" presName="background" presStyleLbl="node0" presStyleIdx="0" presStyleCnt="3"/>
      <dgm:spPr/>
    </dgm:pt>
    <dgm:pt modelId="{265252A3-B999-463E-ADC3-E60DE8D90EE7}" type="pres">
      <dgm:prSet presAssocID="{7531CBED-C786-4304-A475-EB1DE7A455B6}" presName="text" presStyleLbl="fgAcc0" presStyleIdx="0" presStyleCnt="3">
        <dgm:presLayoutVars>
          <dgm:chPref val="3"/>
        </dgm:presLayoutVars>
      </dgm:prSet>
      <dgm:spPr/>
    </dgm:pt>
    <dgm:pt modelId="{709FD4CC-6454-404D-A716-8D4E9F00A013}" type="pres">
      <dgm:prSet presAssocID="{7531CBED-C786-4304-A475-EB1DE7A455B6}" presName="hierChild2" presStyleCnt="0"/>
      <dgm:spPr/>
    </dgm:pt>
    <dgm:pt modelId="{2BEBF814-E7BF-4AEA-BEAF-66378C96DB4D}" type="pres">
      <dgm:prSet presAssocID="{65286DC7-3F67-4454-8DEF-BDBB5C4A85BF}" presName="hierRoot1" presStyleCnt="0"/>
      <dgm:spPr/>
    </dgm:pt>
    <dgm:pt modelId="{DED3E819-7AC9-4CB8-B10C-9A990B7F1915}" type="pres">
      <dgm:prSet presAssocID="{65286DC7-3F67-4454-8DEF-BDBB5C4A85BF}" presName="composite" presStyleCnt="0"/>
      <dgm:spPr/>
    </dgm:pt>
    <dgm:pt modelId="{4B22E909-E1D5-4F3A-87C0-F24E1DD16CA2}" type="pres">
      <dgm:prSet presAssocID="{65286DC7-3F67-4454-8DEF-BDBB5C4A85BF}" presName="background" presStyleLbl="node0" presStyleIdx="1" presStyleCnt="3"/>
      <dgm:spPr/>
    </dgm:pt>
    <dgm:pt modelId="{EB2697AC-07C1-4CEE-A660-92C6141E915F}" type="pres">
      <dgm:prSet presAssocID="{65286DC7-3F67-4454-8DEF-BDBB5C4A85BF}" presName="text" presStyleLbl="fgAcc0" presStyleIdx="1" presStyleCnt="3">
        <dgm:presLayoutVars>
          <dgm:chPref val="3"/>
        </dgm:presLayoutVars>
      </dgm:prSet>
      <dgm:spPr/>
    </dgm:pt>
    <dgm:pt modelId="{D3A79681-092C-4BC2-A5AE-1D6CFD1C7B15}" type="pres">
      <dgm:prSet presAssocID="{65286DC7-3F67-4454-8DEF-BDBB5C4A85BF}" presName="hierChild2" presStyleCnt="0"/>
      <dgm:spPr/>
    </dgm:pt>
    <dgm:pt modelId="{FE8411E3-A544-42B7-8775-E11DB9F23217}" type="pres">
      <dgm:prSet presAssocID="{2F307D35-B128-4796-ADF5-CB8A4D7B6AA2}" presName="hierRoot1" presStyleCnt="0"/>
      <dgm:spPr/>
    </dgm:pt>
    <dgm:pt modelId="{23D9DD19-53FD-403E-9D2A-AD87E02A14DD}" type="pres">
      <dgm:prSet presAssocID="{2F307D35-B128-4796-ADF5-CB8A4D7B6AA2}" presName="composite" presStyleCnt="0"/>
      <dgm:spPr/>
    </dgm:pt>
    <dgm:pt modelId="{20879FB6-ADE4-426F-9D65-9966622BAC77}" type="pres">
      <dgm:prSet presAssocID="{2F307D35-B128-4796-ADF5-CB8A4D7B6AA2}" presName="background" presStyleLbl="node0" presStyleIdx="2" presStyleCnt="3"/>
      <dgm:spPr/>
    </dgm:pt>
    <dgm:pt modelId="{3C8D89AD-3D9D-4D45-BA39-9F87D8A3F416}" type="pres">
      <dgm:prSet presAssocID="{2F307D35-B128-4796-ADF5-CB8A4D7B6AA2}" presName="text" presStyleLbl="fgAcc0" presStyleIdx="2" presStyleCnt="3">
        <dgm:presLayoutVars>
          <dgm:chPref val="3"/>
        </dgm:presLayoutVars>
      </dgm:prSet>
      <dgm:spPr/>
    </dgm:pt>
    <dgm:pt modelId="{8272EA1D-11C6-40E4-B26D-6869D3CBB7DC}" type="pres">
      <dgm:prSet presAssocID="{2F307D35-B128-4796-ADF5-CB8A4D7B6AA2}" presName="hierChild2" presStyleCnt="0"/>
      <dgm:spPr/>
    </dgm:pt>
  </dgm:ptLst>
  <dgm:cxnLst>
    <dgm:cxn modelId="{06877303-437F-49D0-AE8C-ECD6F8624BC1}" type="presOf" srcId="{AA56834A-8DEE-4634-A9A6-4855052A74B8}" destId="{B0C0FAF7-1991-4070-AB48-9ED499CCBCA5}" srcOrd="0" destOrd="0" presId="urn:microsoft.com/office/officeart/2005/8/layout/hierarchy1"/>
    <dgm:cxn modelId="{523B195F-46E7-4501-AB9B-0722DC548533}" type="presOf" srcId="{7531CBED-C786-4304-A475-EB1DE7A455B6}" destId="{265252A3-B999-463E-ADC3-E60DE8D90EE7}" srcOrd="0" destOrd="0" presId="urn:microsoft.com/office/officeart/2005/8/layout/hierarchy1"/>
    <dgm:cxn modelId="{6198B24A-E023-4A3B-B666-F4F38A63403D}" srcId="{AA56834A-8DEE-4634-A9A6-4855052A74B8}" destId="{7531CBED-C786-4304-A475-EB1DE7A455B6}" srcOrd="0" destOrd="0" parTransId="{CD273682-707D-4B59-801A-F151AFBFF1E3}" sibTransId="{4C468512-230E-4034-B8BD-181E8BE3F057}"/>
    <dgm:cxn modelId="{A266AE8B-F7F9-41CC-A5BA-6442A937650C}" type="presOf" srcId="{2F307D35-B128-4796-ADF5-CB8A4D7B6AA2}" destId="{3C8D89AD-3D9D-4D45-BA39-9F87D8A3F416}" srcOrd="0" destOrd="0" presId="urn:microsoft.com/office/officeart/2005/8/layout/hierarchy1"/>
    <dgm:cxn modelId="{F419EDCE-3841-4495-8420-59EDAC0ED86B}" srcId="{AA56834A-8DEE-4634-A9A6-4855052A74B8}" destId="{65286DC7-3F67-4454-8DEF-BDBB5C4A85BF}" srcOrd="1" destOrd="0" parTransId="{1DC72F3F-1A7C-45A0-8C4B-391A5D4C5160}" sibTransId="{B86A9BBB-C9EE-4622-A25B-2DBFFA054805}"/>
    <dgm:cxn modelId="{B829DBDB-A02D-4C04-AA81-57A98833159F}" srcId="{AA56834A-8DEE-4634-A9A6-4855052A74B8}" destId="{2F307D35-B128-4796-ADF5-CB8A4D7B6AA2}" srcOrd="2" destOrd="0" parTransId="{6A86A10B-4629-4611-A94E-BE628C37AB40}" sibTransId="{634ADFD4-1E9B-424E-9E17-0DC7FC6BBC7D}"/>
    <dgm:cxn modelId="{894760F8-FF5D-4612-A02E-E2251D70A9DF}" type="presOf" srcId="{65286DC7-3F67-4454-8DEF-BDBB5C4A85BF}" destId="{EB2697AC-07C1-4CEE-A660-92C6141E915F}" srcOrd="0" destOrd="0" presId="urn:microsoft.com/office/officeart/2005/8/layout/hierarchy1"/>
    <dgm:cxn modelId="{383C39A6-D575-4604-A2DE-D22CE13498E1}" type="presParOf" srcId="{B0C0FAF7-1991-4070-AB48-9ED499CCBCA5}" destId="{A6A89BBE-49C2-485D-9B0C-0651C65DEE74}" srcOrd="0" destOrd="0" presId="urn:microsoft.com/office/officeart/2005/8/layout/hierarchy1"/>
    <dgm:cxn modelId="{D63B1C73-DEB2-4618-82AE-C600389EA8E8}" type="presParOf" srcId="{A6A89BBE-49C2-485D-9B0C-0651C65DEE74}" destId="{DDB431D4-DE75-46FC-BB59-15C11B0E1237}" srcOrd="0" destOrd="0" presId="urn:microsoft.com/office/officeart/2005/8/layout/hierarchy1"/>
    <dgm:cxn modelId="{A17FFD70-F7D2-434E-9044-73DC4A395371}" type="presParOf" srcId="{DDB431D4-DE75-46FC-BB59-15C11B0E1237}" destId="{D35FF36E-4861-418E-B141-39D8D57AB586}" srcOrd="0" destOrd="0" presId="urn:microsoft.com/office/officeart/2005/8/layout/hierarchy1"/>
    <dgm:cxn modelId="{0E4BA8E6-00D5-4E71-AF4D-E1D0D3A63646}" type="presParOf" srcId="{DDB431D4-DE75-46FC-BB59-15C11B0E1237}" destId="{265252A3-B999-463E-ADC3-E60DE8D90EE7}" srcOrd="1" destOrd="0" presId="urn:microsoft.com/office/officeart/2005/8/layout/hierarchy1"/>
    <dgm:cxn modelId="{99F0CE8C-0401-471A-A33B-33B15EFB7FB2}" type="presParOf" srcId="{A6A89BBE-49C2-485D-9B0C-0651C65DEE74}" destId="{709FD4CC-6454-404D-A716-8D4E9F00A013}" srcOrd="1" destOrd="0" presId="urn:microsoft.com/office/officeart/2005/8/layout/hierarchy1"/>
    <dgm:cxn modelId="{D4720C0E-3CA8-4F58-93CB-3907B8F740FD}" type="presParOf" srcId="{B0C0FAF7-1991-4070-AB48-9ED499CCBCA5}" destId="{2BEBF814-E7BF-4AEA-BEAF-66378C96DB4D}" srcOrd="1" destOrd="0" presId="urn:microsoft.com/office/officeart/2005/8/layout/hierarchy1"/>
    <dgm:cxn modelId="{6E78EC4B-2B19-4F74-B6BA-8C4A8D448AFB}" type="presParOf" srcId="{2BEBF814-E7BF-4AEA-BEAF-66378C96DB4D}" destId="{DED3E819-7AC9-4CB8-B10C-9A990B7F1915}" srcOrd="0" destOrd="0" presId="urn:microsoft.com/office/officeart/2005/8/layout/hierarchy1"/>
    <dgm:cxn modelId="{631B0BB8-F502-4C45-8A3C-A36BE56AA7D5}" type="presParOf" srcId="{DED3E819-7AC9-4CB8-B10C-9A990B7F1915}" destId="{4B22E909-E1D5-4F3A-87C0-F24E1DD16CA2}" srcOrd="0" destOrd="0" presId="urn:microsoft.com/office/officeart/2005/8/layout/hierarchy1"/>
    <dgm:cxn modelId="{88B01CCC-8BFD-402E-B2BF-E07A8DBA2FDB}" type="presParOf" srcId="{DED3E819-7AC9-4CB8-B10C-9A990B7F1915}" destId="{EB2697AC-07C1-4CEE-A660-92C6141E915F}" srcOrd="1" destOrd="0" presId="urn:microsoft.com/office/officeart/2005/8/layout/hierarchy1"/>
    <dgm:cxn modelId="{5DFA58CC-5FCD-4435-A7B2-162AB6699659}" type="presParOf" srcId="{2BEBF814-E7BF-4AEA-BEAF-66378C96DB4D}" destId="{D3A79681-092C-4BC2-A5AE-1D6CFD1C7B15}" srcOrd="1" destOrd="0" presId="urn:microsoft.com/office/officeart/2005/8/layout/hierarchy1"/>
    <dgm:cxn modelId="{E67A29AA-50D7-4251-B7B8-7A34F208897D}" type="presParOf" srcId="{B0C0FAF7-1991-4070-AB48-9ED499CCBCA5}" destId="{FE8411E3-A544-42B7-8775-E11DB9F23217}" srcOrd="2" destOrd="0" presId="urn:microsoft.com/office/officeart/2005/8/layout/hierarchy1"/>
    <dgm:cxn modelId="{438C6FC6-6AC0-478F-B146-23598EDF303B}" type="presParOf" srcId="{FE8411E3-A544-42B7-8775-E11DB9F23217}" destId="{23D9DD19-53FD-403E-9D2A-AD87E02A14DD}" srcOrd="0" destOrd="0" presId="urn:microsoft.com/office/officeart/2005/8/layout/hierarchy1"/>
    <dgm:cxn modelId="{59F37C8B-89E8-4A72-A421-8B53BE1FABB6}" type="presParOf" srcId="{23D9DD19-53FD-403E-9D2A-AD87E02A14DD}" destId="{20879FB6-ADE4-426F-9D65-9966622BAC77}" srcOrd="0" destOrd="0" presId="urn:microsoft.com/office/officeart/2005/8/layout/hierarchy1"/>
    <dgm:cxn modelId="{169EDDD3-7162-4F2C-8FAB-F8600A623B8F}" type="presParOf" srcId="{23D9DD19-53FD-403E-9D2A-AD87E02A14DD}" destId="{3C8D89AD-3D9D-4D45-BA39-9F87D8A3F416}" srcOrd="1" destOrd="0" presId="urn:microsoft.com/office/officeart/2005/8/layout/hierarchy1"/>
    <dgm:cxn modelId="{F444C0F2-3131-42F8-B8AC-A084F770CBFA}" type="presParOf" srcId="{FE8411E3-A544-42B7-8775-E11DB9F23217}" destId="{8272EA1D-11C6-40E4-B26D-6869D3CBB7D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081171-BC00-4C4E-A9A2-DA87B2315C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B4572D-B2E4-48BB-8606-79B4E7ED5420}">
      <dgm:prSet/>
      <dgm:spPr/>
      <dgm:t>
        <a:bodyPr/>
        <a:lstStyle/>
        <a:p>
          <a:pPr>
            <a:lnSpc>
              <a:spcPct val="100000"/>
            </a:lnSpc>
            <a:defRPr cap="all"/>
          </a:pPr>
          <a:r>
            <a:rPr lang="en-US" dirty="0"/>
            <a:t>Housing Data</a:t>
          </a:r>
        </a:p>
      </dgm:t>
    </dgm:pt>
    <dgm:pt modelId="{04974628-B131-403A-A28E-C7CFE5ECDE08}" type="parTrans" cxnId="{6080ACB5-D5FE-4763-A7FD-9183384DFA11}">
      <dgm:prSet/>
      <dgm:spPr/>
      <dgm:t>
        <a:bodyPr/>
        <a:lstStyle/>
        <a:p>
          <a:endParaRPr lang="en-US"/>
        </a:p>
      </dgm:t>
    </dgm:pt>
    <dgm:pt modelId="{058D9F24-FB97-4E31-B4F2-D501B48B6C6A}" type="sibTrans" cxnId="{6080ACB5-D5FE-4763-A7FD-9183384DFA11}">
      <dgm:prSet/>
      <dgm:spPr/>
      <dgm:t>
        <a:bodyPr/>
        <a:lstStyle/>
        <a:p>
          <a:endParaRPr lang="en-US"/>
        </a:p>
      </dgm:t>
    </dgm:pt>
    <dgm:pt modelId="{56D59121-C208-40AF-B7F0-B48562D50318}" type="pres">
      <dgm:prSet presAssocID="{96081171-BC00-4C4E-A9A2-DA87B2315C85}" presName="root" presStyleCnt="0">
        <dgm:presLayoutVars>
          <dgm:dir/>
          <dgm:resizeHandles val="exact"/>
        </dgm:presLayoutVars>
      </dgm:prSet>
      <dgm:spPr/>
    </dgm:pt>
    <dgm:pt modelId="{659FECEA-18E7-480B-BA95-A0358F5F61B3}" type="pres">
      <dgm:prSet presAssocID="{B9B4572D-B2E4-48BB-8606-79B4E7ED5420}" presName="compNode" presStyleCnt="0"/>
      <dgm:spPr/>
    </dgm:pt>
    <dgm:pt modelId="{5E2E3821-3719-445F-8929-2393C2C023BD}" type="pres">
      <dgm:prSet presAssocID="{B9B4572D-B2E4-48BB-8606-79B4E7ED5420}" presName="iconBgRect" presStyleLbl="bgShp" presStyleIdx="0" presStyleCnt="1"/>
      <dgm:spPr>
        <a:xfrm>
          <a:off x="2200031" y="670943"/>
          <a:ext cx="2196000" cy="2196000"/>
        </a:xfrm>
        <a:prstGeom prst="ellipse">
          <a:avLst/>
        </a:prstGeom>
        <a:solidFill>
          <a:srgbClr val="27CED7">
            <a:hueOff val="0"/>
            <a:satOff val="0"/>
            <a:lumOff val="0"/>
            <a:alphaOff val="0"/>
          </a:srgbClr>
        </a:solidFill>
        <a:ln>
          <a:noFill/>
        </a:ln>
        <a:effectLst/>
      </dgm:spPr>
    </dgm:pt>
    <dgm:pt modelId="{0AB8CD09-9020-4772-BF6C-210382CD1DA3}" type="pres">
      <dgm:prSet presAssocID="{B9B4572D-B2E4-48BB-8606-79B4E7ED5420}"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F9FF6C2E-E372-4803-AE4C-6AF5E8FF39F7}" type="pres">
      <dgm:prSet presAssocID="{B9B4572D-B2E4-48BB-8606-79B4E7ED5420}" presName="spaceRect" presStyleCnt="0"/>
      <dgm:spPr/>
    </dgm:pt>
    <dgm:pt modelId="{C0D8A66B-FCE4-4BC5-BF67-61E466673987}" type="pres">
      <dgm:prSet presAssocID="{B9B4572D-B2E4-48BB-8606-79B4E7ED5420}" presName="textRect" presStyleLbl="revTx" presStyleIdx="0" presStyleCnt="1">
        <dgm:presLayoutVars>
          <dgm:chMax val="1"/>
          <dgm:chPref val="1"/>
        </dgm:presLayoutVars>
      </dgm:prSet>
      <dgm:spPr/>
    </dgm:pt>
  </dgm:ptLst>
  <dgm:cxnLst>
    <dgm:cxn modelId="{21A55F51-9BF2-4C48-B35E-D83F4299B95A}" type="presOf" srcId="{96081171-BC00-4C4E-A9A2-DA87B2315C85}" destId="{56D59121-C208-40AF-B7F0-B48562D50318}" srcOrd="0" destOrd="0" presId="urn:microsoft.com/office/officeart/2018/5/layout/IconCircleLabelList"/>
    <dgm:cxn modelId="{C369479E-3FB0-4348-AB16-C7669BCFA981}" type="presOf" srcId="{B9B4572D-B2E4-48BB-8606-79B4E7ED5420}" destId="{C0D8A66B-FCE4-4BC5-BF67-61E466673987}" srcOrd="0" destOrd="0" presId="urn:microsoft.com/office/officeart/2018/5/layout/IconCircleLabelList"/>
    <dgm:cxn modelId="{6080ACB5-D5FE-4763-A7FD-9183384DFA11}" srcId="{96081171-BC00-4C4E-A9A2-DA87B2315C85}" destId="{B9B4572D-B2E4-48BB-8606-79B4E7ED5420}" srcOrd="0" destOrd="0" parTransId="{04974628-B131-403A-A28E-C7CFE5ECDE08}" sibTransId="{058D9F24-FB97-4E31-B4F2-D501B48B6C6A}"/>
    <dgm:cxn modelId="{2A10B0A8-C464-4985-AA74-62CCB3D60739}" type="presParOf" srcId="{56D59121-C208-40AF-B7F0-B48562D50318}" destId="{659FECEA-18E7-480B-BA95-A0358F5F61B3}" srcOrd="0" destOrd="0" presId="urn:microsoft.com/office/officeart/2018/5/layout/IconCircleLabelList"/>
    <dgm:cxn modelId="{845D2B55-9BEB-45B3-B59B-F122DD8AB5CC}" type="presParOf" srcId="{659FECEA-18E7-480B-BA95-A0358F5F61B3}" destId="{5E2E3821-3719-445F-8929-2393C2C023BD}" srcOrd="0" destOrd="0" presId="urn:microsoft.com/office/officeart/2018/5/layout/IconCircleLabelList"/>
    <dgm:cxn modelId="{89C8180D-F9B7-4A2A-A3D2-DA1C90FCDBFA}" type="presParOf" srcId="{659FECEA-18E7-480B-BA95-A0358F5F61B3}" destId="{0AB8CD09-9020-4772-BF6C-210382CD1DA3}" srcOrd="1" destOrd="0" presId="urn:microsoft.com/office/officeart/2018/5/layout/IconCircleLabelList"/>
    <dgm:cxn modelId="{C8EDC050-F2A9-4201-A816-9BE68A351356}" type="presParOf" srcId="{659FECEA-18E7-480B-BA95-A0358F5F61B3}" destId="{F9FF6C2E-E372-4803-AE4C-6AF5E8FF39F7}" srcOrd="2" destOrd="0" presId="urn:microsoft.com/office/officeart/2018/5/layout/IconCircleLabelList"/>
    <dgm:cxn modelId="{DBD12679-9109-4F3F-8605-D6F036D7736E}" type="presParOf" srcId="{659FECEA-18E7-480B-BA95-A0358F5F61B3}" destId="{C0D8A66B-FCE4-4BC5-BF67-61E4666739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398D3-6FFB-429F-B597-35909B83D9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FDAD95DC-C782-4705-AA20-9DE4A6AD6276}">
      <dgm:prSet phldrT="[Text]"/>
      <dgm:spPr/>
      <dgm:t>
        <a:bodyPr/>
        <a:lstStyle/>
        <a:p>
          <a:r>
            <a:rPr lang="en-US" dirty="0"/>
            <a:t>Extract</a:t>
          </a:r>
        </a:p>
      </dgm:t>
    </dgm:pt>
    <dgm:pt modelId="{F7D5CC34-EACB-4645-BC3B-75CDBF9EFD45}" type="parTrans" cxnId="{D339215D-472E-4172-A6E8-7C75E30AA7A5}">
      <dgm:prSet/>
      <dgm:spPr/>
      <dgm:t>
        <a:bodyPr/>
        <a:lstStyle/>
        <a:p>
          <a:endParaRPr lang="en-US"/>
        </a:p>
      </dgm:t>
    </dgm:pt>
    <dgm:pt modelId="{0B1D472C-83AD-4E31-A704-7A6D5454058C}" type="sibTrans" cxnId="{D339215D-472E-4172-A6E8-7C75E30AA7A5}">
      <dgm:prSet/>
      <dgm:spPr/>
      <dgm:t>
        <a:bodyPr/>
        <a:lstStyle/>
        <a:p>
          <a:endParaRPr lang="en-US"/>
        </a:p>
      </dgm:t>
    </dgm:pt>
    <dgm:pt modelId="{FE3D64A3-6666-42B0-88BF-684DF2007BD2}">
      <dgm:prSet phldrT="[Text]"/>
      <dgm:spPr/>
      <dgm:t>
        <a:bodyPr/>
        <a:lstStyle/>
        <a:p>
          <a:r>
            <a:rPr lang="en-US" dirty="0">
              <a:solidFill>
                <a:schemeClr val="accent2">
                  <a:lumMod val="75000"/>
                </a:schemeClr>
              </a:solidFill>
            </a:rPr>
            <a:t>Get brewery opening dates from cleaned up brewery data, integrate with Zillow Data</a:t>
          </a:r>
        </a:p>
      </dgm:t>
    </dgm:pt>
    <dgm:pt modelId="{711F90C5-442A-41AF-B225-A8F8F9B3AAD4}" type="parTrans" cxnId="{E44445A5-F7DC-4AA1-9375-7EF6A9BFC538}">
      <dgm:prSet/>
      <dgm:spPr/>
      <dgm:t>
        <a:bodyPr/>
        <a:lstStyle/>
        <a:p>
          <a:endParaRPr lang="en-US"/>
        </a:p>
      </dgm:t>
    </dgm:pt>
    <dgm:pt modelId="{4EE5CE39-567B-4A5C-BED4-F1649935CE53}" type="sibTrans" cxnId="{E44445A5-F7DC-4AA1-9375-7EF6A9BFC538}">
      <dgm:prSet/>
      <dgm:spPr/>
      <dgm:t>
        <a:bodyPr/>
        <a:lstStyle/>
        <a:p>
          <a:endParaRPr lang="en-US"/>
        </a:p>
      </dgm:t>
    </dgm:pt>
    <dgm:pt modelId="{F582E76E-1622-463D-B7CD-B4AC295D4F8F}">
      <dgm:prSet phldrT="[Text]"/>
      <dgm:spPr/>
      <dgm:t>
        <a:bodyPr/>
        <a:lstStyle/>
        <a:p>
          <a:r>
            <a:rPr lang="en-US" dirty="0"/>
            <a:t>Transform</a:t>
          </a:r>
        </a:p>
      </dgm:t>
    </dgm:pt>
    <dgm:pt modelId="{1ED05CA1-C0A0-42D2-B433-8E56DFF9AECB}" type="parTrans" cxnId="{87554177-330E-43A8-8E0F-4ECBAADA3AE5}">
      <dgm:prSet/>
      <dgm:spPr/>
      <dgm:t>
        <a:bodyPr/>
        <a:lstStyle/>
        <a:p>
          <a:endParaRPr lang="en-US"/>
        </a:p>
      </dgm:t>
    </dgm:pt>
    <dgm:pt modelId="{CD7BC07E-08D8-47F0-A227-DE24C81DF237}" type="sibTrans" cxnId="{87554177-330E-43A8-8E0F-4ECBAADA3AE5}">
      <dgm:prSet/>
      <dgm:spPr/>
      <dgm:t>
        <a:bodyPr/>
        <a:lstStyle/>
        <a:p>
          <a:endParaRPr lang="en-US"/>
        </a:p>
      </dgm:t>
    </dgm:pt>
    <dgm:pt modelId="{9CC9C2F4-49EC-429C-B3B2-DF60FC8ABF5F}">
      <dgm:prSet phldrT="[Text]"/>
      <dgm:spPr/>
      <dgm:t>
        <a:bodyPr/>
        <a:lstStyle/>
        <a:p>
          <a:r>
            <a:rPr lang="en-US" dirty="0">
              <a:solidFill>
                <a:schemeClr val="accent2">
                  <a:lumMod val="75000"/>
                </a:schemeClr>
              </a:solidFill>
            </a:rPr>
            <a:t>From the date a brewery opened, locate ZHVI data at 1yr, 3yrs, and 5yrs from opening date in that zip code and all other zip codes</a:t>
          </a:r>
        </a:p>
      </dgm:t>
    </dgm:pt>
    <dgm:pt modelId="{2009915C-0436-491F-8527-BA7ED9A14A59}" type="parTrans" cxnId="{AAA6A605-3534-45DD-A4C3-EB5604C70384}">
      <dgm:prSet/>
      <dgm:spPr/>
      <dgm:t>
        <a:bodyPr/>
        <a:lstStyle/>
        <a:p>
          <a:endParaRPr lang="en-US"/>
        </a:p>
      </dgm:t>
    </dgm:pt>
    <dgm:pt modelId="{77F093AF-11B0-4EB8-BA14-FD5698792AE6}" type="sibTrans" cxnId="{AAA6A605-3534-45DD-A4C3-EB5604C70384}">
      <dgm:prSet/>
      <dgm:spPr/>
      <dgm:t>
        <a:bodyPr/>
        <a:lstStyle/>
        <a:p>
          <a:endParaRPr lang="en-US"/>
        </a:p>
      </dgm:t>
    </dgm:pt>
    <dgm:pt modelId="{C9A875BF-E139-4852-B250-ACE8FC343FD1}">
      <dgm:prSet phldrT="[Text]"/>
      <dgm:spPr/>
      <dgm:t>
        <a:bodyPr/>
        <a:lstStyle/>
        <a:p>
          <a:r>
            <a:rPr lang="en-US" dirty="0"/>
            <a:t>Calculate</a:t>
          </a:r>
        </a:p>
      </dgm:t>
    </dgm:pt>
    <dgm:pt modelId="{5A0E99DE-4FB8-49EC-BA3F-216AE55EFC93}" type="parTrans" cxnId="{BC98978B-B4C0-4ECB-8256-EAB6CA7BFF84}">
      <dgm:prSet/>
      <dgm:spPr/>
      <dgm:t>
        <a:bodyPr/>
        <a:lstStyle/>
        <a:p>
          <a:endParaRPr lang="en-US"/>
        </a:p>
      </dgm:t>
    </dgm:pt>
    <dgm:pt modelId="{8F49EC1F-85AD-436C-ACDE-CD887444C0BA}" type="sibTrans" cxnId="{BC98978B-B4C0-4ECB-8256-EAB6CA7BFF84}">
      <dgm:prSet/>
      <dgm:spPr/>
      <dgm:t>
        <a:bodyPr/>
        <a:lstStyle/>
        <a:p>
          <a:endParaRPr lang="en-US"/>
        </a:p>
      </dgm:t>
    </dgm:pt>
    <dgm:pt modelId="{A51AB9D0-FE1C-441F-91A7-F6D6ED5A8F01}">
      <dgm:prSet phldrT="[Text]"/>
      <dgm:spPr/>
      <dgm:t>
        <a:bodyPr/>
        <a:lstStyle/>
        <a:p>
          <a:r>
            <a:rPr lang="en-US" dirty="0">
              <a:solidFill>
                <a:schemeClr val="accent2">
                  <a:lumMod val="75000"/>
                </a:schemeClr>
              </a:solidFill>
            </a:rPr>
            <a:t>Calculate metrics for 1yr, 3yr, and 5yr %change in ZHVI :</a:t>
          </a:r>
        </a:p>
      </dgm:t>
    </dgm:pt>
    <dgm:pt modelId="{7224FBA1-9C1D-406E-ADBC-29DC0459F9D6}" type="parTrans" cxnId="{F1437687-F16C-4E7B-AEF8-5B87988894B3}">
      <dgm:prSet/>
      <dgm:spPr/>
      <dgm:t>
        <a:bodyPr/>
        <a:lstStyle/>
        <a:p>
          <a:endParaRPr lang="en-US"/>
        </a:p>
      </dgm:t>
    </dgm:pt>
    <dgm:pt modelId="{8B32CB00-8A9B-4206-B9F0-AAAC161B40BB}" type="sibTrans" cxnId="{F1437687-F16C-4E7B-AEF8-5B87988894B3}">
      <dgm:prSet/>
      <dgm:spPr/>
      <dgm:t>
        <a:bodyPr/>
        <a:lstStyle/>
        <a:p>
          <a:endParaRPr lang="en-US"/>
        </a:p>
      </dgm:t>
    </dgm:pt>
    <dgm:pt modelId="{4072CA95-CFFD-46DA-8F7C-0E7CD1B3F966}">
      <dgm:prSet phldrT="[Text]"/>
      <dgm:spPr/>
      <dgm:t>
        <a:bodyPr/>
        <a:lstStyle/>
        <a:p>
          <a:r>
            <a:rPr lang="en-US" dirty="0">
              <a:solidFill>
                <a:schemeClr val="accent2">
                  <a:lumMod val="75000"/>
                </a:schemeClr>
              </a:solidFill>
            </a:rPr>
            <a:t>Zip codes with breweries</a:t>
          </a:r>
        </a:p>
      </dgm:t>
    </dgm:pt>
    <dgm:pt modelId="{8894DE0C-E9D6-4640-B233-C326D71D3E51}" type="parTrans" cxnId="{32023497-D6D1-4B07-BFC3-DD32A9F557AC}">
      <dgm:prSet/>
      <dgm:spPr/>
      <dgm:t>
        <a:bodyPr/>
        <a:lstStyle/>
        <a:p>
          <a:endParaRPr lang="en-US"/>
        </a:p>
      </dgm:t>
    </dgm:pt>
    <dgm:pt modelId="{C2C13A29-86F2-4097-AE9A-B47F51A35513}" type="sibTrans" cxnId="{32023497-D6D1-4B07-BFC3-DD32A9F557AC}">
      <dgm:prSet/>
      <dgm:spPr/>
      <dgm:t>
        <a:bodyPr/>
        <a:lstStyle/>
        <a:p>
          <a:endParaRPr lang="en-US"/>
        </a:p>
      </dgm:t>
    </dgm:pt>
    <dgm:pt modelId="{36E672FE-876F-4C15-894E-58DA2CE1E8E3}">
      <dgm:prSet phldrT="[Text]"/>
      <dgm:spPr/>
      <dgm:t>
        <a:bodyPr/>
        <a:lstStyle/>
        <a:p>
          <a:r>
            <a:rPr lang="en-US" dirty="0">
              <a:solidFill>
                <a:schemeClr val="accent2">
                  <a:lumMod val="75000"/>
                </a:schemeClr>
              </a:solidFill>
            </a:rPr>
            <a:t>All other Zips</a:t>
          </a:r>
        </a:p>
      </dgm:t>
    </dgm:pt>
    <dgm:pt modelId="{CDE457AD-AAEF-4DC2-9954-D14C32350F29}" type="parTrans" cxnId="{3610E26A-116B-4FE7-A77B-BE062349DD67}">
      <dgm:prSet/>
      <dgm:spPr/>
      <dgm:t>
        <a:bodyPr/>
        <a:lstStyle/>
        <a:p>
          <a:endParaRPr lang="en-US"/>
        </a:p>
      </dgm:t>
    </dgm:pt>
    <dgm:pt modelId="{FCE31B94-190D-4E8D-AB61-85C2F9C0DA67}" type="sibTrans" cxnId="{3610E26A-116B-4FE7-A77B-BE062349DD67}">
      <dgm:prSet/>
      <dgm:spPr/>
      <dgm:t>
        <a:bodyPr/>
        <a:lstStyle/>
        <a:p>
          <a:endParaRPr lang="en-US"/>
        </a:p>
      </dgm:t>
    </dgm:pt>
    <dgm:pt modelId="{2E07E4A1-78E3-48A3-94A6-5AB3D9A4C8F7}" type="pres">
      <dgm:prSet presAssocID="{B2F398D3-6FFB-429F-B597-35909B83D940}" presName="linearFlow" presStyleCnt="0">
        <dgm:presLayoutVars>
          <dgm:dir/>
          <dgm:animLvl val="lvl"/>
          <dgm:resizeHandles val="exact"/>
        </dgm:presLayoutVars>
      </dgm:prSet>
      <dgm:spPr/>
    </dgm:pt>
    <dgm:pt modelId="{9E1B4B53-E1F6-4915-8A27-62C45F82F437}" type="pres">
      <dgm:prSet presAssocID="{FDAD95DC-C782-4705-AA20-9DE4A6AD6276}" presName="composite" presStyleCnt="0"/>
      <dgm:spPr/>
    </dgm:pt>
    <dgm:pt modelId="{48741CB0-6BA3-41AD-9D99-ACB8AEA5BB96}" type="pres">
      <dgm:prSet presAssocID="{FDAD95DC-C782-4705-AA20-9DE4A6AD6276}" presName="parentText" presStyleLbl="alignNode1" presStyleIdx="0" presStyleCnt="3">
        <dgm:presLayoutVars>
          <dgm:chMax val="1"/>
          <dgm:bulletEnabled val="1"/>
        </dgm:presLayoutVars>
      </dgm:prSet>
      <dgm:spPr/>
    </dgm:pt>
    <dgm:pt modelId="{F1B8DE50-9E49-4F68-8F47-5135835CA57A}" type="pres">
      <dgm:prSet presAssocID="{FDAD95DC-C782-4705-AA20-9DE4A6AD6276}" presName="descendantText" presStyleLbl="alignAcc1" presStyleIdx="0" presStyleCnt="3" custLinFactY="-59542" custLinFactNeighborX="20659" custLinFactNeighborY="-100000">
        <dgm:presLayoutVars>
          <dgm:bulletEnabled val="1"/>
        </dgm:presLayoutVars>
      </dgm:prSet>
      <dgm:spPr/>
    </dgm:pt>
    <dgm:pt modelId="{72D02227-F944-4994-878F-1A6F85CF6D88}" type="pres">
      <dgm:prSet presAssocID="{0B1D472C-83AD-4E31-A704-7A6D5454058C}" presName="sp" presStyleCnt="0"/>
      <dgm:spPr/>
    </dgm:pt>
    <dgm:pt modelId="{9FC2233F-962C-4C1E-A29C-F19A8B8DC50C}" type="pres">
      <dgm:prSet presAssocID="{F582E76E-1622-463D-B7CD-B4AC295D4F8F}" presName="composite" presStyleCnt="0"/>
      <dgm:spPr/>
    </dgm:pt>
    <dgm:pt modelId="{4F3656A3-B839-4D83-94CA-87A452A3F34C}" type="pres">
      <dgm:prSet presAssocID="{F582E76E-1622-463D-B7CD-B4AC295D4F8F}" presName="parentText" presStyleLbl="alignNode1" presStyleIdx="1" presStyleCnt="3">
        <dgm:presLayoutVars>
          <dgm:chMax val="1"/>
          <dgm:bulletEnabled val="1"/>
        </dgm:presLayoutVars>
      </dgm:prSet>
      <dgm:spPr/>
    </dgm:pt>
    <dgm:pt modelId="{E320A0F9-9846-44C2-A41D-6903140BF9FE}" type="pres">
      <dgm:prSet presAssocID="{F582E76E-1622-463D-B7CD-B4AC295D4F8F}" presName="descendantText" presStyleLbl="alignAcc1" presStyleIdx="1" presStyleCnt="3">
        <dgm:presLayoutVars>
          <dgm:bulletEnabled val="1"/>
        </dgm:presLayoutVars>
      </dgm:prSet>
      <dgm:spPr/>
    </dgm:pt>
    <dgm:pt modelId="{8699BB1F-B38B-4175-A2AB-3D7049E39094}" type="pres">
      <dgm:prSet presAssocID="{CD7BC07E-08D8-47F0-A227-DE24C81DF237}" presName="sp" presStyleCnt="0"/>
      <dgm:spPr/>
    </dgm:pt>
    <dgm:pt modelId="{AA2721DE-28EF-4960-9E63-57A2BE2C2C7A}" type="pres">
      <dgm:prSet presAssocID="{C9A875BF-E139-4852-B250-ACE8FC343FD1}" presName="composite" presStyleCnt="0"/>
      <dgm:spPr/>
    </dgm:pt>
    <dgm:pt modelId="{9688EB0F-D830-439D-A10F-882769774128}" type="pres">
      <dgm:prSet presAssocID="{C9A875BF-E139-4852-B250-ACE8FC343FD1}" presName="parentText" presStyleLbl="alignNode1" presStyleIdx="2" presStyleCnt="3">
        <dgm:presLayoutVars>
          <dgm:chMax val="1"/>
          <dgm:bulletEnabled val="1"/>
        </dgm:presLayoutVars>
      </dgm:prSet>
      <dgm:spPr/>
    </dgm:pt>
    <dgm:pt modelId="{B7287069-7A87-444E-BA01-5AFBD039489E}" type="pres">
      <dgm:prSet presAssocID="{C9A875BF-E139-4852-B250-ACE8FC343FD1}" presName="descendantText" presStyleLbl="alignAcc1" presStyleIdx="2" presStyleCnt="3" custLinFactNeighborX="386" custLinFactNeighborY="694">
        <dgm:presLayoutVars>
          <dgm:bulletEnabled val="1"/>
        </dgm:presLayoutVars>
      </dgm:prSet>
      <dgm:spPr/>
    </dgm:pt>
  </dgm:ptLst>
  <dgm:cxnLst>
    <dgm:cxn modelId="{AAA6A605-3534-45DD-A4C3-EB5604C70384}" srcId="{F582E76E-1622-463D-B7CD-B4AC295D4F8F}" destId="{9CC9C2F4-49EC-429C-B3B2-DF60FC8ABF5F}" srcOrd="0" destOrd="0" parTransId="{2009915C-0436-491F-8527-BA7ED9A14A59}" sibTransId="{77F093AF-11B0-4EB8-BA14-FD5698792AE6}"/>
    <dgm:cxn modelId="{89E6E41E-118C-47CB-B8E9-BE63B68B3239}" type="presOf" srcId="{36E672FE-876F-4C15-894E-58DA2CE1E8E3}" destId="{B7287069-7A87-444E-BA01-5AFBD039489E}" srcOrd="0" destOrd="2" presId="urn:microsoft.com/office/officeart/2005/8/layout/chevron2"/>
    <dgm:cxn modelId="{D339215D-472E-4172-A6E8-7C75E30AA7A5}" srcId="{B2F398D3-6FFB-429F-B597-35909B83D940}" destId="{FDAD95DC-C782-4705-AA20-9DE4A6AD6276}" srcOrd="0" destOrd="0" parTransId="{F7D5CC34-EACB-4645-BC3B-75CDBF9EFD45}" sibTransId="{0B1D472C-83AD-4E31-A704-7A6D5454058C}"/>
    <dgm:cxn modelId="{0900EB66-AD72-4D83-9834-46754410FB2C}" type="presOf" srcId="{FE3D64A3-6666-42B0-88BF-684DF2007BD2}" destId="{F1B8DE50-9E49-4F68-8F47-5135835CA57A}" srcOrd="0" destOrd="0" presId="urn:microsoft.com/office/officeart/2005/8/layout/chevron2"/>
    <dgm:cxn modelId="{C7000967-7FAB-4B36-8161-1541DA35789B}" type="presOf" srcId="{FDAD95DC-C782-4705-AA20-9DE4A6AD6276}" destId="{48741CB0-6BA3-41AD-9D99-ACB8AEA5BB96}" srcOrd="0" destOrd="0" presId="urn:microsoft.com/office/officeart/2005/8/layout/chevron2"/>
    <dgm:cxn modelId="{3610E26A-116B-4FE7-A77B-BE062349DD67}" srcId="{A51AB9D0-FE1C-441F-91A7-F6D6ED5A8F01}" destId="{36E672FE-876F-4C15-894E-58DA2CE1E8E3}" srcOrd="1" destOrd="0" parTransId="{CDE457AD-AAEF-4DC2-9954-D14C32350F29}" sibTransId="{FCE31B94-190D-4E8D-AB61-85C2F9C0DA67}"/>
    <dgm:cxn modelId="{3E635D6C-EEFE-4281-95E8-AC964AF50955}" type="presOf" srcId="{4072CA95-CFFD-46DA-8F7C-0E7CD1B3F966}" destId="{B7287069-7A87-444E-BA01-5AFBD039489E}" srcOrd="0" destOrd="1" presId="urn:microsoft.com/office/officeart/2005/8/layout/chevron2"/>
    <dgm:cxn modelId="{3913B253-D7BE-413E-99DC-07DDDBD77A91}" type="presOf" srcId="{F582E76E-1622-463D-B7CD-B4AC295D4F8F}" destId="{4F3656A3-B839-4D83-94CA-87A452A3F34C}" srcOrd="0" destOrd="0" presId="urn:microsoft.com/office/officeart/2005/8/layout/chevron2"/>
    <dgm:cxn modelId="{87554177-330E-43A8-8E0F-4ECBAADA3AE5}" srcId="{B2F398D3-6FFB-429F-B597-35909B83D940}" destId="{F582E76E-1622-463D-B7CD-B4AC295D4F8F}" srcOrd="1" destOrd="0" parTransId="{1ED05CA1-C0A0-42D2-B433-8E56DFF9AECB}" sibTransId="{CD7BC07E-08D8-47F0-A227-DE24C81DF237}"/>
    <dgm:cxn modelId="{F1437687-F16C-4E7B-AEF8-5B87988894B3}" srcId="{C9A875BF-E139-4852-B250-ACE8FC343FD1}" destId="{A51AB9D0-FE1C-441F-91A7-F6D6ED5A8F01}" srcOrd="0" destOrd="0" parTransId="{7224FBA1-9C1D-406E-ADBC-29DC0459F9D6}" sibTransId="{8B32CB00-8A9B-4206-B9F0-AAAC161B40BB}"/>
    <dgm:cxn modelId="{BC98978B-B4C0-4ECB-8256-EAB6CA7BFF84}" srcId="{B2F398D3-6FFB-429F-B597-35909B83D940}" destId="{C9A875BF-E139-4852-B250-ACE8FC343FD1}" srcOrd="2" destOrd="0" parTransId="{5A0E99DE-4FB8-49EC-BA3F-216AE55EFC93}" sibTransId="{8F49EC1F-85AD-436C-ACDE-CD887444C0BA}"/>
    <dgm:cxn modelId="{32023497-D6D1-4B07-BFC3-DD32A9F557AC}" srcId="{A51AB9D0-FE1C-441F-91A7-F6D6ED5A8F01}" destId="{4072CA95-CFFD-46DA-8F7C-0E7CD1B3F966}" srcOrd="0" destOrd="0" parTransId="{8894DE0C-E9D6-4640-B233-C326D71D3E51}" sibTransId="{C2C13A29-86F2-4097-AE9A-B47F51A35513}"/>
    <dgm:cxn modelId="{E44445A5-F7DC-4AA1-9375-7EF6A9BFC538}" srcId="{FDAD95DC-C782-4705-AA20-9DE4A6AD6276}" destId="{FE3D64A3-6666-42B0-88BF-684DF2007BD2}" srcOrd="0" destOrd="0" parTransId="{711F90C5-442A-41AF-B225-A8F8F9B3AAD4}" sibTransId="{4EE5CE39-567B-4A5C-BED4-F1649935CE53}"/>
    <dgm:cxn modelId="{1CEC28A8-24D1-4118-A811-6CEBE44ABECE}" type="presOf" srcId="{9CC9C2F4-49EC-429C-B3B2-DF60FC8ABF5F}" destId="{E320A0F9-9846-44C2-A41D-6903140BF9FE}" srcOrd="0" destOrd="0" presId="urn:microsoft.com/office/officeart/2005/8/layout/chevron2"/>
    <dgm:cxn modelId="{058601D7-B936-43CD-A02A-100DE44F8ADD}" type="presOf" srcId="{A51AB9D0-FE1C-441F-91A7-F6D6ED5A8F01}" destId="{B7287069-7A87-444E-BA01-5AFBD039489E}" srcOrd="0" destOrd="0" presId="urn:microsoft.com/office/officeart/2005/8/layout/chevron2"/>
    <dgm:cxn modelId="{AB57C2F2-0A8F-47CA-89F3-B6ADE5F9A055}" type="presOf" srcId="{C9A875BF-E139-4852-B250-ACE8FC343FD1}" destId="{9688EB0F-D830-439D-A10F-882769774128}" srcOrd="0" destOrd="0" presId="urn:microsoft.com/office/officeart/2005/8/layout/chevron2"/>
    <dgm:cxn modelId="{A32728F9-1A54-444A-BBE4-904D2758932E}" type="presOf" srcId="{B2F398D3-6FFB-429F-B597-35909B83D940}" destId="{2E07E4A1-78E3-48A3-94A6-5AB3D9A4C8F7}" srcOrd="0" destOrd="0" presId="urn:microsoft.com/office/officeart/2005/8/layout/chevron2"/>
    <dgm:cxn modelId="{21D4FF28-E875-4B39-B1FF-600F3A61DD38}" type="presParOf" srcId="{2E07E4A1-78E3-48A3-94A6-5AB3D9A4C8F7}" destId="{9E1B4B53-E1F6-4915-8A27-62C45F82F437}" srcOrd="0" destOrd="0" presId="urn:microsoft.com/office/officeart/2005/8/layout/chevron2"/>
    <dgm:cxn modelId="{0A77C7A4-2E17-40A6-B0A7-8C0408067C48}" type="presParOf" srcId="{9E1B4B53-E1F6-4915-8A27-62C45F82F437}" destId="{48741CB0-6BA3-41AD-9D99-ACB8AEA5BB96}" srcOrd="0" destOrd="0" presId="urn:microsoft.com/office/officeart/2005/8/layout/chevron2"/>
    <dgm:cxn modelId="{5CF5FF02-8136-49EB-9975-F4654677A462}" type="presParOf" srcId="{9E1B4B53-E1F6-4915-8A27-62C45F82F437}" destId="{F1B8DE50-9E49-4F68-8F47-5135835CA57A}" srcOrd="1" destOrd="0" presId="urn:microsoft.com/office/officeart/2005/8/layout/chevron2"/>
    <dgm:cxn modelId="{233C29D1-CA72-4BFD-9221-BB24A1B2B465}" type="presParOf" srcId="{2E07E4A1-78E3-48A3-94A6-5AB3D9A4C8F7}" destId="{72D02227-F944-4994-878F-1A6F85CF6D88}" srcOrd="1" destOrd="0" presId="urn:microsoft.com/office/officeart/2005/8/layout/chevron2"/>
    <dgm:cxn modelId="{71084AEF-24FF-487E-9A6E-DBDD1E5BAE26}" type="presParOf" srcId="{2E07E4A1-78E3-48A3-94A6-5AB3D9A4C8F7}" destId="{9FC2233F-962C-4C1E-A29C-F19A8B8DC50C}" srcOrd="2" destOrd="0" presId="urn:microsoft.com/office/officeart/2005/8/layout/chevron2"/>
    <dgm:cxn modelId="{948146F5-8325-4110-9685-582954406846}" type="presParOf" srcId="{9FC2233F-962C-4C1E-A29C-F19A8B8DC50C}" destId="{4F3656A3-B839-4D83-94CA-87A452A3F34C}" srcOrd="0" destOrd="0" presId="urn:microsoft.com/office/officeart/2005/8/layout/chevron2"/>
    <dgm:cxn modelId="{182F22BD-6B16-401C-9C1D-3819C7E9986D}" type="presParOf" srcId="{9FC2233F-962C-4C1E-A29C-F19A8B8DC50C}" destId="{E320A0F9-9846-44C2-A41D-6903140BF9FE}" srcOrd="1" destOrd="0" presId="urn:microsoft.com/office/officeart/2005/8/layout/chevron2"/>
    <dgm:cxn modelId="{A948A89B-C639-4AF1-8B17-1EF9826DF12C}" type="presParOf" srcId="{2E07E4A1-78E3-48A3-94A6-5AB3D9A4C8F7}" destId="{8699BB1F-B38B-4175-A2AB-3D7049E39094}" srcOrd="3" destOrd="0" presId="urn:microsoft.com/office/officeart/2005/8/layout/chevron2"/>
    <dgm:cxn modelId="{D4D73D88-79A8-453F-A9E3-634FB8D99221}" type="presParOf" srcId="{2E07E4A1-78E3-48A3-94A6-5AB3D9A4C8F7}" destId="{AA2721DE-28EF-4960-9E63-57A2BE2C2C7A}" srcOrd="4" destOrd="0" presId="urn:microsoft.com/office/officeart/2005/8/layout/chevron2"/>
    <dgm:cxn modelId="{67CDDC37-453F-4649-AEAC-B8B5019F53BC}" type="presParOf" srcId="{AA2721DE-28EF-4960-9E63-57A2BE2C2C7A}" destId="{9688EB0F-D830-439D-A10F-882769774128}" srcOrd="0" destOrd="0" presId="urn:microsoft.com/office/officeart/2005/8/layout/chevron2"/>
    <dgm:cxn modelId="{55A3EA11-75AE-4807-8047-99B305EA56FA}" type="presParOf" srcId="{AA2721DE-28EF-4960-9E63-57A2BE2C2C7A}" destId="{B7287069-7A87-444E-BA01-5AFBD039489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5BF3F4-E913-4936-807D-43579BCDCAA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8F56CC-61AA-417D-9D8B-CE64587AE989}">
      <dgm:prSet/>
      <dgm:spPr/>
      <dgm:t>
        <a:bodyPr/>
        <a:lstStyle/>
        <a:p>
          <a:r>
            <a:rPr lang="en-US" dirty="0"/>
            <a:t>Zip codes with a brewery opening show a larger % increase in ZHVI over the ensuing 1yr, 3yr, and 5yr than the rest of the state. </a:t>
          </a:r>
        </a:p>
      </dgm:t>
    </dgm:pt>
    <dgm:pt modelId="{8F460422-66B8-4082-983B-A68607FE35D6}" type="parTrans" cxnId="{C2410AC7-4DE5-4C1F-AB74-14891AAC92CA}">
      <dgm:prSet/>
      <dgm:spPr/>
      <dgm:t>
        <a:bodyPr/>
        <a:lstStyle/>
        <a:p>
          <a:endParaRPr lang="en-US"/>
        </a:p>
      </dgm:t>
    </dgm:pt>
    <dgm:pt modelId="{D4755256-25D6-47C4-9FE4-74261AF16BF0}" type="sibTrans" cxnId="{C2410AC7-4DE5-4C1F-AB74-14891AAC92CA}">
      <dgm:prSet/>
      <dgm:spPr/>
      <dgm:t>
        <a:bodyPr/>
        <a:lstStyle/>
        <a:p>
          <a:endParaRPr lang="en-US"/>
        </a:p>
      </dgm:t>
    </dgm:pt>
    <dgm:pt modelId="{539E7E7E-ECF6-42A4-AAB3-5D04B91CAADD}">
      <dgm:prSet/>
      <dgm:spPr/>
      <dgm:t>
        <a:bodyPr/>
        <a:lstStyle/>
        <a:p>
          <a:r>
            <a:rPr lang="en-US" dirty="0"/>
            <a:t>The year in which the brewery opened did not have a substantial impact on how that Zip’s price change compared to NC (in terms of % change ZHVI)</a:t>
          </a:r>
        </a:p>
      </dgm:t>
    </dgm:pt>
    <dgm:pt modelId="{742A07FA-75DB-4E0E-BC20-4054E459666C}" type="parTrans" cxnId="{F51A35BD-7D8B-4515-9388-353B88FF6BF3}">
      <dgm:prSet/>
      <dgm:spPr/>
      <dgm:t>
        <a:bodyPr/>
        <a:lstStyle/>
        <a:p>
          <a:endParaRPr lang="en-US"/>
        </a:p>
      </dgm:t>
    </dgm:pt>
    <dgm:pt modelId="{CAF4386E-E67F-46CD-A9C1-089085D7C903}" type="sibTrans" cxnId="{F51A35BD-7D8B-4515-9388-353B88FF6BF3}">
      <dgm:prSet/>
      <dgm:spPr/>
      <dgm:t>
        <a:bodyPr/>
        <a:lstStyle/>
        <a:p>
          <a:endParaRPr lang="en-US"/>
        </a:p>
      </dgm:t>
    </dgm:pt>
    <dgm:pt modelId="{8E7CCAA8-90F4-49D8-B2EA-CEAD72F66F58}">
      <dgm:prSet/>
      <dgm:spPr/>
      <dgm:t>
        <a:bodyPr/>
        <a:lstStyle/>
        <a:p>
          <a:r>
            <a:rPr lang="en-US" dirty="0"/>
            <a:t>Market size and volume are not necessarily a factor – Asheville showed some of the largest % increases.</a:t>
          </a:r>
        </a:p>
      </dgm:t>
    </dgm:pt>
    <dgm:pt modelId="{ED64FC6C-EC8F-47D4-81AC-9DDBA222FBA2}" type="parTrans" cxnId="{C7BFC300-7AAD-4022-9773-851A4C413C25}">
      <dgm:prSet/>
      <dgm:spPr/>
      <dgm:t>
        <a:bodyPr/>
        <a:lstStyle/>
        <a:p>
          <a:endParaRPr lang="en-US"/>
        </a:p>
      </dgm:t>
    </dgm:pt>
    <dgm:pt modelId="{7B2114E3-3DD4-4AD4-9B80-9B378550EDEF}" type="sibTrans" cxnId="{C7BFC300-7AAD-4022-9773-851A4C413C25}">
      <dgm:prSet/>
      <dgm:spPr/>
      <dgm:t>
        <a:bodyPr/>
        <a:lstStyle/>
        <a:p>
          <a:endParaRPr lang="en-US"/>
        </a:p>
      </dgm:t>
    </dgm:pt>
    <dgm:pt modelId="{63C290D3-5997-4877-B197-230F7FF7C807}" type="pres">
      <dgm:prSet presAssocID="{E15BF3F4-E913-4936-807D-43579BCDCAAC}" presName="linear" presStyleCnt="0">
        <dgm:presLayoutVars>
          <dgm:animLvl val="lvl"/>
          <dgm:resizeHandles val="exact"/>
        </dgm:presLayoutVars>
      </dgm:prSet>
      <dgm:spPr/>
    </dgm:pt>
    <dgm:pt modelId="{6A007337-A1CF-4776-A218-DBA0CF8EA6CD}" type="pres">
      <dgm:prSet presAssocID="{D18F56CC-61AA-417D-9D8B-CE64587AE989}" presName="parentText" presStyleLbl="node1" presStyleIdx="0" presStyleCnt="3">
        <dgm:presLayoutVars>
          <dgm:chMax val="0"/>
          <dgm:bulletEnabled val="1"/>
        </dgm:presLayoutVars>
      </dgm:prSet>
      <dgm:spPr/>
    </dgm:pt>
    <dgm:pt modelId="{93192493-3CBD-4C56-8FBE-9187E8AC5DF3}" type="pres">
      <dgm:prSet presAssocID="{D4755256-25D6-47C4-9FE4-74261AF16BF0}" presName="spacer" presStyleCnt="0"/>
      <dgm:spPr/>
    </dgm:pt>
    <dgm:pt modelId="{9EF5A520-7156-4E27-AA8D-900153E8602F}" type="pres">
      <dgm:prSet presAssocID="{539E7E7E-ECF6-42A4-AAB3-5D04B91CAADD}" presName="parentText" presStyleLbl="node1" presStyleIdx="1" presStyleCnt="3">
        <dgm:presLayoutVars>
          <dgm:chMax val="0"/>
          <dgm:bulletEnabled val="1"/>
        </dgm:presLayoutVars>
      </dgm:prSet>
      <dgm:spPr/>
    </dgm:pt>
    <dgm:pt modelId="{B7F66D29-CB37-4D1C-9FFD-CD02B62AD4F0}" type="pres">
      <dgm:prSet presAssocID="{CAF4386E-E67F-46CD-A9C1-089085D7C903}" presName="spacer" presStyleCnt="0"/>
      <dgm:spPr/>
    </dgm:pt>
    <dgm:pt modelId="{7C63CE6A-72E5-49D8-AF29-E7A2C9CDCA33}" type="pres">
      <dgm:prSet presAssocID="{8E7CCAA8-90F4-49D8-B2EA-CEAD72F66F58}" presName="parentText" presStyleLbl="node1" presStyleIdx="2" presStyleCnt="3">
        <dgm:presLayoutVars>
          <dgm:chMax val="0"/>
          <dgm:bulletEnabled val="1"/>
        </dgm:presLayoutVars>
      </dgm:prSet>
      <dgm:spPr/>
    </dgm:pt>
  </dgm:ptLst>
  <dgm:cxnLst>
    <dgm:cxn modelId="{C7BFC300-7AAD-4022-9773-851A4C413C25}" srcId="{E15BF3F4-E913-4936-807D-43579BCDCAAC}" destId="{8E7CCAA8-90F4-49D8-B2EA-CEAD72F66F58}" srcOrd="2" destOrd="0" parTransId="{ED64FC6C-EC8F-47D4-81AC-9DDBA222FBA2}" sibTransId="{7B2114E3-3DD4-4AD4-9B80-9B378550EDEF}"/>
    <dgm:cxn modelId="{2BA1EA2D-27D9-42BB-B58D-CCAE54F6EBC4}" type="presOf" srcId="{8E7CCAA8-90F4-49D8-B2EA-CEAD72F66F58}" destId="{7C63CE6A-72E5-49D8-AF29-E7A2C9CDCA33}" srcOrd="0" destOrd="0" presId="urn:microsoft.com/office/officeart/2005/8/layout/vList2"/>
    <dgm:cxn modelId="{4CD0118D-7571-43AF-964F-D459E9CA8502}" type="presOf" srcId="{D18F56CC-61AA-417D-9D8B-CE64587AE989}" destId="{6A007337-A1CF-4776-A218-DBA0CF8EA6CD}" srcOrd="0" destOrd="0" presId="urn:microsoft.com/office/officeart/2005/8/layout/vList2"/>
    <dgm:cxn modelId="{00F73EB7-5519-44A6-82CE-788837A7FB52}" type="presOf" srcId="{E15BF3F4-E913-4936-807D-43579BCDCAAC}" destId="{63C290D3-5997-4877-B197-230F7FF7C807}" srcOrd="0" destOrd="0" presId="urn:microsoft.com/office/officeart/2005/8/layout/vList2"/>
    <dgm:cxn modelId="{F51A35BD-7D8B-4515-9388-353B88FF6BF3}" srcId="{E15BF3F4-E913-4936-807D-43579BCDCAAC}" destId="{539E7E7E-ECF6-42A4-AAB3-5D04B91CAADD}" srcOrd="1" destOrd="0" parTransId="{742A07FA-75DB-4E0E-BC20-4054E459666C}" sibTransId="{CAF4386E-E67F-46CD-A9C1-089085D7C903}"/>
    <dgm:cxn modelId="{C2410AC7-4DE5-4C1F-AB74-14891AAC92CA}" srcId="{E15BF3F4-E913-4936-807D-43579BCDCAAC}" destId="{D18F56CC-61AA-417D-9D8B-CE64587AE989}" srcOrd="0" destOrd="0" parTransId="{8F460422-66B8-4082-983B-A68607FE35D6}" sibTransId="{D4755256-25D6-47C4-9FE4-74261AF16BF0}"/>
    <dgm:cxn modelId="{2EADF3F6-9E02-482E-931A-229C81AF9913}" type="presOf" srcId="{539E7E7E-ECF6-42A4-AAB3-5D04B91CAADD}" destId="{9EF5A520-7156-4E27-AA8D-900153E8602F}" srcOrd="0" destOrd="0" presId="urn:microsoft.com/office/officeart/2005/8/layout/vList2"/>
    <dgm:cxn modelId="{F382944A-79E5-4CE8-A10C-501EBA69A5EE}" type="presParOf" srcId="{63C290D3-5997-4877-B197-230F7FF7C807}" destId="{6A007337-A1CF-4776-A218-DBA0CF8EA6CD}" srcOrd="0" destOrd="0" presId="urn:microsoft.com/office/officeart/2005/8/layout/vList2"/>
    <dgm:cxn modelId="{3001DF52-C744-47BE-91F2-05F2262C8551}" type="presParOf" srcId="{63C290D3-5997-4877-B197-230F7FF7C807}" destId="{93192493-3CBD-4C56-8FBE-9187E8AC5DF3}" srcOrd="1" destOrd="0" presId="urn:microsoft.com/office/officeart/2005/8/layout/vList2"/>
    <dgm:cxn modelId="{E33662EE-751E-4520-8A93-22F5FCFFC9E2}" type="presParOf" srcId="{63C290D3-5997-4877-B197-230F7FF7C807}" destId="{9EF5A520-7156-4E27-AA8D-900153E8602F}" srcOrd="2" destOrd="0" presId="urn:microsoft.com/office/officeart/2005/8/layout/vList2"/>
    <dgm:cxn modelId="{E2B4B9D1-ACEE-492D-BF92-346A3BA131A8}" type="presParOf" srcId="{63C290D3-5997-4877-B197-230F7FF7C807}" destId="{B7F66D29-CB37-4D1C-9FFD-CD02B62AD4F0}" srcOrd="3" destOrd="0" presId="urn:microsoft.com/office/officeart/2005/8/layout/vList2"/>
    <dgm:cxn modelId="{B4E8820D-E413-4843-8B36-C61D1B7540E2}" type="presParOf" srcId="{63C290D3-5997-4877-B197-230F7FF7C807}" destId="{7C63CE6A-72E5-49D8-AF29-E7A2C9CDCA3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D9AE-0932-46F8-B34F-03E7BF7B2FB7}">
      <dsp:nvSpPr>
        <dsp:cNvPr id="0" name=""/>
        <dsp:cNvSpPr/>
      </dsp:nvSpPr>
      <dsp:spPr>
        <a:xfrm>
          <a:off x="0" y="603"/>
          <a:ext cx="6596063" cy="1411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AE4D3-0E23-4B90-897C-F9CAEF2FAEAC}">
      <dsp:nvSpPr>
        <dsp:cNvPr id="0" name=""/>
        <dsp:cNvSpPr/>
      </dsp:nvSpPr>
      <dsp:spPr>
        <a:xfrm>
          <a:off x="427016" y="318218"/>
          <a:ext cx="776392" cy="7763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E2612B-FBF1-451D-9B5B-5F77E24A9D60}">
      <dsp:nvSpPr>
        <dsp:cNvPr id="0" name=""/>
        <dsp:cNvSpPr/>
      </dsp:nvSpPr>
      <dsp:spPr>
        <a:xfrm>
          <a:off x="1630424" y="603"/>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977900">
            <a:lnSpc>
              <a:spcPct val="100000"/>
            </a:lnSpc>
            <a:spcBef>
              <a:spcPct val="0"/>
            </a:spcBef>
            <a:spcAft>
              <a:spcPct val="35000"/>
            </a:spcAft>
            <a:buNone/>
          </a:pPr>
          <a:r>
            <a:rPr lang="en-US" sz="2200" kern="1200" dirty="0"/>
            <a:t>Do Breweries make an area “boom” or are breweries just opening in booming areas?</a:t>
          </a:r>
        </a:p>
      </dsp:txBody>
      <dsp:txXfrm>
        <a:off x="1630424" y="603"/>
        <a:ext cx="4965638" cy="1411623"/>
      </dsp:txXfrm>
    </dsp:sp>
    <dsp:sp modelId="{01BDE0EB-CAE5-4E69-AA3B-5E387E1DE96C}">
      <dsp:nvSpPr>
        <dsp:cNvPr id="0" name=""/>
        <dsp:cNvSpPr/>
      </dsp:nvSpPr>
      <dsp:spPr>
        <a:xfrm>
          <a:off x="0" y="1765132"/>
          <a:ext cx="6596063" cy="14116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EC113-4057-4941-9546-BA7BF8AA2913}">
      <dsp:nvSpPr>
        <dsp:cNvPr id="0" name=""/>
        <dsp:cNvSpPr/>
      </dsp:nvSpPr>
      <dsp:spPr>
        <a:xfrm>
          <a:off x="427016" y="2082747"/>
          <a:ext cx="776392" cy="776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ABDD45-550E-4309-860F-2CA16AE02B66}">
      <dsp:nvSpPr>
        <dsp:cNvPr id="0" name=""/>
        <dsp:cNvSpPr/>
      </dsp:nvSpPr>
      <dsp:spPr>
        <a:xfrm>
          <a:off x="1630424" y="1765132"/>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977900">
            <a:lnSpc>
              <a:spcPct val="100000"/>
            </a:lnSpc>
            <a:spcBef>
              <a:spcPct val="0"/>
            </a:spcBef>
            <a:spcAft>
              <a:spcPct val="35000"/>
            </a:spcAft>
            <a:buNone/>
          </a:pPr>
          <a:r>
            <a:rPr lang="en-US" sz="2200" kern="1200" dirty="0"/>
            <a:t>Can we separate the impact of breweries from overall trends in housing data during the same time period?</a:t>
          </a:r>
        </a:p>
      </dsp:txBody>
      <dsp:txXfrm>
        <a:off x="1630424" y="1765132"/>
        <a:ext cx="4965638" cy="1411623"/>
      </dsp:txXfrm>
    </dsp:sp>
    <dsp:sp modelId="{3AABBE88-C049-4CC7-86B5-040DDFBF1E75}">
      <dsp:nvSpPr>
        <dsp:cNvPr id="0" name=""/>
        <dsp:cNvSpPr/>
      </dsp:nvSpPr>
      <dsp:spPr>
        <a:xfrm>
          <a:off x="0" y="3529661"/>
          <a:ext cx="6596063" cy="141162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0A65A-841F-49FA-AB75-DD82EBB83072}">
      <dsp:nvSpPr>
        <dsp:cNvPr id="0" name=""/>
        <dsp:cNvSpPr/>
      </dsp:nvSpPr>
      <dsp:spPr>
        <a:xfrm>
          <a:off x="427016" y="3847276"/>
          <a:ext cx="776392" cy="7763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C9BDF8-0BAE-4C45-8BDA-DF9B533B2E81}">
      <dsp:nvSpPr>
        <dsp:cNvPr id="0" name=""/>
        <dsp:cNvSpPr/>
      </dsp:nvSpPr>
      <dsp:spPr>
        <a:xfrm>
          <a:off x="1630424" y="3529661"/>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977900">
            <a:lnSpc>
              <a:spcPct val="100000"/>
            </a:lnSpc>
            <a:spcBef>
              <a:spcPct val="0"/>
            </a:spcBef>
            <a:spcAft>
              <a:spcPct val="35000"/>
            </a:spcAft>
            <a:buNone/>
          </a:pPr>
          <a:r>
            <a:rPr lang="en-US" sz="2200" kern="1200" dirty="0"/>
            <a:t>How long does it take for a brewery to have an impact on the housing prices?</a:t>
          </a:r>
        </a:p>
      </dsp:txBody>
      <dsp:txXfrm>
        <a:off x="1630424" y="3529661"/>
        <a:ext cx="4965638" cy="1411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3821-3719-445F-8929-2393C2C023BD}">
      <dsp:nvSpPr>
        <dsp:cNvPr id="0" name=""/>
        <dsp:cNvSpPr/>
      </dsp:nvSpPr>
      <dsp:spPr>
        <a:xfrm>
          <a:off x="637265" y="918443"/>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B8CD09-9020-4772-BF6C-210382CD1DA3}">
      <dsp:nvSpPr>
        <dsp:cNvPr id="0" name=""/>
        <dsp:cNvSpPr/>
      </dsp:nvSpPr>
      <dsp:spPr>
        <a:xfrm>
          <a:off x="1024828" y="130600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D8A66B-FCE4-4BC5-BF67-61E466673987}">
      <dsp:nvSpPr>
        <dsp:cNvPr id="0" name=""/>
        <dsp:cNvSpPr/>
      </dsp:nvSpPr>
      <dsp:spPr>
        <a:xfrm>
          <a:off x="55922" y="330344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en-US" sz="3500" kern="1200"/>
            <a:t>Brewery Data</a:t>
          </a:r>
        </a:p>
      </dsp:txBody>
      <dsp:txXfrm>
        <a:off x="55922" y="3303444"/>
        <a:ext cx="2981250" cy="720000"/>
      </dsp:txXfrm>
    </dsp:sp>
    <dsp:sp modelId="{718ADBC2-A143-4C60-8702-B928C53DED7B}">
      <dsp:nvSpPr>
        <dsp:cNvPr id="0" name=""/>
        <dsp:cNvSpPr/>
      </dsp:nvSpPr>
      <dsp:spPr>
        <a:xfrm>
          <a:off x="4140234" y="91844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BCC32-BF1D-49C2-A8B9-912A948A2B37}">
      <dsp:nvSpPr>
        <dsp:cNvPr id="0" name=""/>
        <dsp:cNvSpPr/>
      </dsp:nvSpPr>
      <dsp:spPr>
        <a:xfrm>
          <a:off x="4527797" y="1306006"/>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83CA60-A441-493C-B121-11B456A3DFCA}">
      <dsp:nvSpPr>
        <dsp:cNvPr id="0" name=""/>
        <dsp:cNvSpPr/>
      </dsp:nvSpPr>
      <dsp:spPr>
        <a:xfrm>
          <a:off x="3558890" y="330344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cap="all"/>
          </a:pPr>
          <a:r>
            <a:rPr lang="en-US" sz="3500" kern="1200"/>
            <a:t>Housing Data</a:t>
          </a:r>
        </a:p>
      </dsp:txBody>
      <dsp:txXfrm>
        <a:off x="3558890" y="3303444"/>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3821-3719-445F-8929-2393C2C023BD}">
      <dsp:nvSpPr>
        <dsp:cNvPr id="0" name=""/>
        <dsp:cNvSpPr/>
      </dsp:nvSpPr>
      <dsp:spPr>
        <a:xfrm>
          <a:off x="2200031" y="670943"/>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B8CD09-9020-4772-BF6C-210382CD1DA3}">
      <dsp:nvSpPr>
        <dsp:cNvPr id="0" name=""/>
        <dsp:cNvSpPr/>
      </dsp:nvSpPr>
      <dsp:spPr>
        <a:xfrm>
          <a:off x="2668031" y="1138943"/>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D8A66B-FCE4-4BC5-BF67-61E466673987}">
      <dsp:nvSpPr>
        <dsp:cNvPr id="0" name=""/>
        <dsp:cNvSpPr/>
      </dsp:nvSpPr>
      <dsp:spPr>
        <a:xfrm>
          <a:off x="1498031" y="355094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t>Brewery Data</a:t>
          </a:r>
        </a:p>
      </dsp:txBody>
      <dsp:txXfrm>
        <a:off x="1498031" y="3550944"/>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FF36E-4861-418E-B141-39D8D57AB586}">
      <dsp:nvSpPr>
        <dsp:cNvPr id="0" name=""/>
        <dsp:cNvSpPr/>
      </dsp:nvSpPr>
      <dsp:spPr>
        <a:xfrm>
          <a:off x="0" y="795871"/>
          <a:ext cx="2733823" cy="173597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65252A3-B999-463E-ADC3-E60DE8D90EE7}">
      <dsp:nvSpPr>
        <dsp:cNvPr id="0" name=""/>
        <dsp:cNvSpPr/>
      </dsp:nvSpPr>
      <dsp:spPr>
        <a:xfrm>
          <a:off x="303758" y="1084442"/>
          <a:ext cx="2733823" cy="173597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Yelp reviews</a:t>
          </a:r>
        </a:p>
        <a:p>
          <a:pPr marL="0" lvl="0" indent="0" algn="ctr" defTabSz="1244600">
            <a:lnSpc>
              <a:spcPct val="90000"/>
            </a:lnSpc>
            <a:spcBef>
              <a:spcPct val="0"/>
            </a:spcBef>
            <a:spcAft>
              <a:spcPct val="35000"/>
            </a:spcAft>
            <a:buNone/>
          </a:pPr>
          <a:r>
            <a:rPr lang="en-US" sz="2100" kern="1200" dirty="0"/>
            <a:t>Pitfalls: Not necessarily all-inclusive </a:t>
          </a:r>
        </a:p>
      </dsp:txBody>
      <dsp:txXfrm>
        <a:off x="354603" y="1135287"/>
        <a:ext cx="2632133" cy="1634288"/>
      </dsp:txXfrm>
    </dsp:sp>
    <dsp:sp modelId="{4B22E909-E1D5-4F3A-87C0-F24E1DD16CA2}">
      <dsp:nvSpPr>
        <dsp:cNvPr id="0" name=""/>
        <dsp:cNvSpPr/>
      </dsp:nvSpPr>
      <dsp:spPr>
        <a:xfrm>
          <a:off x="3341340" y="795871"/>
          <a:ext cx="2733823" cy="173597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B2697AC-07C1-4CEE-A660-92C6141E915F}">
      <dsp:nvSpPr>
        <dsp:cNvPr id="0" name=""/>
        <dsp:cNvSpPr/>
      </dsp:nvSpPr>
      <dsp:spPr>
        <a:xfrm>
          <a:off x="3645098" y="1084442"/>
          <a:ext cx="2733823" cy="173597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Google Maps / Geocode data</a:t>
          </a:r>
        </a:p>
        <a:p>
          <a:pPr marL="0" lvl="0" indent="0" algn="ctr" defTabSz="1244600">
            <a:lnSpc>
              <a:spcPct val="90000"/>
            </a:lnSpc>
            <a:spcBef>
              <a:spcPct val="0"/>
            </a:spcBef>
            <a:spcAft>
              <a:spcPct val="35000"/>
            </a:spcAft>
            <a:buNone/>
          </a:pPr>
          <a:r>
            <a:rPr lang="en-US" sz="2100" kern="1200" dirty="0"/>
            <a:t>Pitfalls: No info on timing (</a:t>
          </a:r>
          <a:r>
            <a:rPr lang="en-US" sz="2100" kern="1200" dirty="0" err="1"/>
            <a:t>i.e</a:t>
          </a:r>
          <a:r>
            <a:rPr lang="en-US" sz="2100" kern="1200" dirty="0"/>
            <a:t> opening date)</a:t>
          </a:r>
        </a:p>
      </dsp:txBody>
      <dsp:txXfrm>
        <a:off x="3695943" y="1135287"/>
        <a:ext cx="2632133" cy="1634288"/>
      </dsp:txXfrm>
    </dsp:sp>
    <dsp:sp modelId="{20879FB6-ADE4-426F-9D65-9966622BAC77}">
      <dsp:nvSpPr>
        <dsp:cNvPr id="0" name=""/>
        <dsp:cNvSpPr/>
      </dsp:nvSpPr>
      <dsp:spPr>
        <a:xfrm>
          <a:off x="6682680" y="795871"/>
          <a:ext cx="2733823" cy="173597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C8D89AD-3D9D-4D45-BA39-9F87D8A3F416}">
      <dsp:nvSpPr>
        <dsp:cNvPr id="0" name=""/>
        <dsp:cNvSpPr/>
      </dsp:nvSpPr>
      <dsp:spPr>
        <a:xfrm>
          <a:off x="6986438" y="1084442"/>
          <a:ext cx="2733823" cy="173597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Government Data (State ABC Board)</a:t>
          </a:r>
        </a:p>
        <a:p>
          <a:pPr marL="0" lvl="0" indent="0" algn="ctr" defTabSz="1066800">
            <a:lnSpc>
              <a:spcPct val="90000"/>
            </a:lnSpc>
            <a:spcBef>
              <a:spcPct val="0"/>
            </a:spcBef>
            <a:spcAft>
              <a:spcPct val="35000"/>
            </a:spcAft>
            <a:buNone/>
          </a:pPr>
          <a:endParaRPr lang="en-US" sz="2400" kern="1200" dirty="0"/>
        </a:p>
        <a:p>
          <a:pPr marL="0" lvl="0" indent="0" algn="ctr" defTabSz="1066800">
            <a:lnSpc>
              <a:spcPct val="90000"/>
            </a:lnSpc>
            <a:spcBef>
              <a:spcPct val="0"/>
            </a:spcBef>
            <a:spcAft>
              <a:spcPct val="35000"/>
            </a:spcAft>
            <a:buNone/>
          </a:pPr>
          <a:r>
            <a:rPr lang="en-US" sz="2400" kern="1200" dirty="0"/>
            <a:t>Winner!</a:t>
          </a:r>
        </a:p>
      </dsp:txBody>
      <dsp:txXfrm>
        <a:off x="7037283" y="1135287"/>
        <a:ext cx="2632133" cy="1634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3821-3719-445F-8929-2393C2C023BD}">
      <dsp:nvSpPr>
        <dsp:cNvPr id="0" name=""/>
        <dsp:cNvSpPr/>
      </dsp:nvSpPr>
      <dsp:spPr>
        <a:xfrm>
          <a:off x="2200031" y="670943"/>
          <a:ext cx="2196000" cy="2196000"/>
        </a:xfrm>
        <a:prstGeom prst="ellipse">
          <a:avLst/>
        </a:prstGeom>
        <a:solidFill>
          <a:srgbClr val="27CED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AB8CD09-9020-4772-BF6C-210382CD1DA3}">
      <dsp:nvSpPr>
        <dsp:cNvPr id="0" name=""/>
        <dsp:cNvSpPr/>
      </dsp:nvSpPr>
      <dsp:spPr>
        <a:xfrm>
          <a:off x="2668031" y="1138943"/>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D8A66B-FCE4-4BC5-BF67-61E466673987}">
      <dsp:nvSpPr>
        <dsp:cNvPr id="0" name=""/>
        <dsp:cNvSpPr/>
      </dsp:nvSpPr>
      <dsp:spPr>
        <a:xfrm>
          <a:off x="1498031" y="355094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11350">
            <a:lnSpc>
              <a:spcPct val="100000"/>
            </a:lnSpc>
            <a:spcBef>
              <a:spcPct val="0"/>
            </a:spcBef>
            <a:spcAft>
              <a:spcPct val="35000"/>
            </a:spcAft>
            <a:buNone/>
            <a:defRPr cap="all"/>
          </a:pPr>
          <a:r>
            <a:rPr lang="en-US" sz="4300" kern="1200" dirty="0"/>
            <a:t>Housing Data</a:t>
          </a:r>
        </a:p>
      </dsp:txBody>
      <dsp:txXfrm>
        <a:off x="1498031" y="3550944"/>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41CB0-6BA3-41AD-9D99-ACB8AEA5BB96}">
      <dsp:nvSpPr>
        <dsp:cNvPr id="0" name=""/>
        <dsp:cNvSpPr/>
      </dsp:nvSpPr>
      <dsp:spPr>
        <a:xfrm rot="5400000">
          <a:off x="-328038" y="330131"/>
          <a:ext cx="2186922" cy="1530845"/>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Extract</a:t>
          </a:r>
        </a:p>
      </dsp:txBody>
      <dsp:txXfrm rot="-5400000">
        <a:off x="1" y="767516"/>
        <a:ext cx="1530845" cy="656077"/>
      </dsp:txXfrm>
    </dsp:sp>
    <dsp:sp modelId="{F1B8DE50-9E49-4F68-8F47-5135835CA57A}">
      <dsp:nvSpPr>
        <dsp:cNvPr id="0" name=""/>
        <dsp:cNvSpPr/>
      </dsp:nvSpPr>
      <dsp:spPr>
        <a:xfrm rot="5400000">
          <a:off x="5117302" y="-3586456"/>
          <a:ext cx="1421499" cy="859441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chemeClr val="accent2">
                  <a:lumMod val="75000"/>
                </a:schemeClr>
              </a:solidFill>
            </a:rPr>
            <a:t>Get brewery opening dates from cleaned up brewery data, integrate with Zillow Data</a:t>
          </a:r>
        </a:p>
      </dsp:txBody>
      <dsp:txXfrm rot="-5400000">
        <a:off x="1530846" y="69392"/>
        <a:ext cx="8525020" cy="1282715"/>
      </dsp:txXfrm>
    </dsp:sp>
    <dsp:sp modelId="{4F3656A3-B839-4D83-94CA-87A452A3F34C}">
      <dsp:nvSpPr>
        <dsp:cNvPr id="0" name=""/>
        <dsp:cNvSpPr/>
      </dsp:nvSpPr>
      <dsp:spPr>
        <a:xfrm rot="5400000">
          <a:off x="-328038" y="2327682"/>
          <a:ext cx="2186922" cy="1530845"/>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Transform</a:t>
          </a:r>
        </a:p>
      </dsp:txBody>
      <dsp:txXfrm rot="-5400000">
        <a:off x="1" y="2765067"/>
        <a:ext cx="1530845" cy="656077"/>
      </dsp:txXfrm>
    </dsp:sp>
    <dsp:sp modelId="{E320A0F9-9846-44C2-A41D-6903140BF9FE}">
      <dsp:nvSpPr>
        <dsp:cNvPr id="0" name=""/>
        <dsp:cNvSpPr/>
      </dsp:nvSpPr>
      <dsp:spPr>
        <a:xfrm rot="5400000">
          <a:off x="5117302" y="-1586812"/>
          <a:ext cx="1421499" cy="859441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chemeClr val="accent2">
                  <a:lumMod val="75000"/>
                </a:schemeClr>
              </a:solidFill>
            </a:rPr>
            <a:t>From the date a brewery opened, locate ZHVI data at 1yr, 3yrs, and 5yrs from opening date in that zip code and all other zip codes</a:t>
          </a:r>
        </a:p>
      </dsp:txBody>
      <dsp:txXfrm rot="-5400000">
        <a:off x="1530846" y="2069036"/>
        <a:ext cx="8525020" cy="1282715"/>
      </dsp:txXfrm>
    </dsp:sp>
    <dsp:sp modelId="{9688EB0F-D830-439D-A10F-882769774128}">
      <dsp:nvSpPr>
        <dsp:cNvPr id="0" name=""/>
        <dsp:cNvSpPr/>
      </dsp:nvSpPr>
      <dsp:spPr>
        <a:xfrm rot="5400000">
          <a:off x="-328038" y="4325233"/>
          <a:ext cx="2186922" cy="1530845"/>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Calculate</a:t>
          </a:r>
        </a:p>
      </dsp:txBody>
      <dsp:txXfrm rot="-5400000">
        <a:off x="1" y="4762618"/>
        <a:ext cx="1530845" cy="656077"/>
      </dsp:txXfrm>
    </dsp:sp>
    <dsp:sp modelId="{B7287069-7A87-444E-BA01-5AFBD039489E}">
      <dsp:nvSpPr>
        <dsp:cNvPr id="0" name=""/>
        <dsp:cNvSpPr/>
      </dsp:nvSpPr>
      <dsp:spPr>
        <a:xfrm rot="5400000">
          <a:off x="5117302" y="420604"/>
          <a:ext cx="1421499" cy="8594412"/>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schemeClr val="accent2">
                  <a:lumMod val="75000"/>
                </a:schemeClr>
              </a:solidFill>
            </a:rPr>
            <a:t>Calculate metrics for 1yr, 3yr, and 5yr %change in ZHVI :</a:t>
          </a:r>
        </a:p>
        <a:p>
          <a:pPr marL="457200" lvl="2" indent="-228600" algn="l" defTabSz="1200150">
            <a:lnSpc>
              <a:spcPct val="90000"/>
            </a:lnSpc>
            <a:spcBef>
              <a:spcPct val="0"/>
            </a:spcBef>
            <a:spcAft>
              <a:spcPct val="15000"/>
            </a:spcAft>
            <a:buChar char="•"/>
          </a:pPr>
          <a:r>
            <a:rPr lang="en-US" sz="2700" kern="1200" dirty="0">
              <a:solidFill>
                <a:schemeClr val="accent2">
                  <a:lumMod val="75000"/>
                </a:schemeClr>
              </a:solidFill>
            </a:rPr>
            <a:t>Zip codes with breweries</a:t>
          </a:r>
        </a:p>
        <a:p>
          <a:pPr marL="457200" lvl="2" indent="-228600" algn="l" defTabSz="1200150">
            <a:lnSpc>
              <a:spcPct val="90000"/>
            </a:lnSpc>
            <a:spcBef>
              <a:spcPct val="0"/>
            </a:spcBef>
            <a:spcAft>
              <a:spcPct val="15000"/>
            </a:spcAft>
            <a:buChar char="•"/>
          </a:pPr>
          <a:r>
            <a:rPr lang="en-US" sz="2700" kern="1200" dirty="0">
              <a:solidFill>
                <a:schemeClr val="accent2">
                  <a:lumMod val="75000"/>
                </a:schemeClr>
              </a:solidFill>
            </a:rPr>
            <a:t>All other Zips</a:t>
          </a:r>
        </a:p>
      </dsp:txBody>
      <dsp:txXfrm rot="-5400000">
        <a:off x="1530846" y="4076452"/>
        <a:ext cx="8525020" cy="12827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07337-A1CF-4776-A218-DBA0CF8EA6CD}">
      <dsp:nvSpPr>
        <dsp:cNvPr id="0" name=""/>
        <dsp:cNvSpPr/>
      </dsp:nvSpPr>
      <dsp:spPr>
        <a:xfrm>
          <a:off x="0" y="69190"/>
          <a:ext cx="9720262" cy="124678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Zip codes with a brewery opening show a larger % increase in ZHVI over the ensuing 1yr, 3yr, and 5yr than the rest of the state. </a:t>
          </a:r>
        </a:p>
      </dsp:txBody>
      <dsp:txXfrm>
        <a:off x="60863" y="130053"/>
        <a:ext cx="9598536" cy="1125055"/>
      </dsp:txXfrm>
    </dsp:sp>
    <dsp:sp modelId="{9EF5A520-7156-4E27-AA8D-900153E8602F}">
      <dsp:nvSpPr>
        <dsp:cNvPr id="0" name=""/>
        <dsp:cNvSpPr/>
      </dsp:nvSpPr>
      <dsp:spPr>
        <a:xfrm>
          <a:off x="0" y="1387971"/>
          <a:ext cx="9720262" cy="1246781"/>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The year in which the brewery opened did not have a substantial impact on how that Zip’s price change compared to NC (in terms of % change ZHVI)</a:t>
          </a:r>
        </a:p>
      </dsp:txBody>
      <dsp:txXfrm>
        <a:off x="60863" y="1448834"/>
        <a:ext cx="9598536" cy="1125055"/>
      </dsp:txXfrm>
    </dsp:sp>
    <dsp:sp modelId="{7C63CE6A-72E5-49D8-AF29-E7A2C9CDCA33}">
      <dsp:nvSpPr>
        <dsp:cNvPr id="0" name=""/>
        <dsp:cNvSpPr/>
      </dsp:nvSpPr>
      <dsp:spPr>
        <a:xfrm>
          <a:off x="0" y="2706753"/>
          <a:ext cx="9720262" cy="1246781"/>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Market size and volume are not necessarily a factor – Asheville showed some of the largest % increases.</a:t>
          </a:r>
        </a:p>
      </dsp:txBody>
      <dsp:txXfrm>
        <a:off x="60863" y="2767616"/>
        <a:ext cx="9598536" cy="11250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a:t>
            </a:r>
            <a:r>
              <a:rPr lang="en-US" dirty="0" err="1"/>
              <a:t>Chrison</a:t>
            </a:r>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a:t>
            </a:fld>
            <a:endParaRPr lang="en-US" dirty="0"/>
          </a:p>
        </p:txBody>
      </p:sp>
    </p:spTree>
    <p:extLst>
      <p:ext uri="{BB962C8B-B14F-4D97-AF65-F5344CB8AC3E}">
        <p14:creationId xmlns:p14="http://schemas.microsoft.com/office/powerpoint/2010/main" val="688652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fld id="{4B725628-3A68-42F4-BA86-981817953149}" type="slidenum">
              <a:rPr lang="en-US" smtClean="0"/>
              <a:t>10</a:t>
            </a:fld>
            <a:endParaRPr lang="en-US" dirty="0"/>
          </a:p>
        </p:txBody>
      </p:sp>
    </p:spTree>
    <p:extLst>
      <p:ext uri="{BB962C8B-B14F-4D97-AF65-F5344CB8AC3E}">
        <p14:creationId xmlns:p14="http://schemas.microsoft.com/office/powerpoint/2010/main" val="126047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Jalil</a:t>
            </a:r>
          </a:p>
        </p:txBody>
      </p:sp>
      <p:sp>
        <p:nvSpPr>
          <p:cNvPr id="4" name="Slide Number Placeholder 3"/>
          <p:cNvSpPr>
            <a:spLocks noGrp="1"/>
          </p:cNvSpPr>
          <p:nvPr>
            <p:ph type="sldNum" sz="quarter" idx="5"/>
          </p:nvPr>
        </p:nvSpPr>
        <p:spPr/>
        <p:txBody>
          <a:bodyPr/>
          <a:lstStyle/>
          <a:p>
            <a:fld id="{4B725628-3A68-42F4-BA86-981817953149}" type="slidenum">
              <a:rPr lang="en-US" smtClean="0"/>
              <a:t>11</a:t>
            </a:fld>
            <a:endParaRPr lang="en-US" dirty="0"/>
          </a:p>
        </p:txBody>
      </p:sp>
    </p:spTree>
    <p:extLst>
      <p:ext uri="{BB962C8B-B14F-4D97-AF65-F5344CB8AC3E}">
        <p14:creationId xmlns:p14="http://schemas.microsoft.com/office/powerpoint/2010/main" val="3497541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Harry</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210829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Harry</a:t>
            </a:r>
          </a:p>
        </p:txBody>
      </p:sp>
      <p:sp>
        <p:nvSpPr>
          <p:cNvPr id="4" name="Slide Number Placeholder 3"/>
          <p:cNvSpPr>
            <a:spLocks noGrp="1"/>
          </p:cNvSpPr>
          <p:nvPr>
            <p:ph type="sldNum" sz="quarter" idx="5"/>
          </p:nvPr>
        </p:nvSpPr>
        <p:spPr/>
        <p:txBody>
          <a:bodyPr/>
          <a:lstStyle/>
          <a:p>
            <a:fld id="{4B725628-3A68-42F4-BA86-981817953149}" type="slidenum">
              <a:rPr lang="en-US" smtClean="0"/>
              <a:t>13</a:t>
            </a:fld>
            <a:endParaRPr lang="en-US" dirty="0"/>
          </a:p>
        </p:txBody>
      </p:sp>
    </p:spTree>
    <p:extLst>
      <p:ext uri="{BB962C8B-B14F-4D97-AF65-F5344CB8AC3E}">
        <p14:creationId xmlns:p14="http://schemas.microsoft.com/office/powerpoint/2010/main" val="268240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Harry</a:t>
            </a:r>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32712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Harry</a:t>
            </a:r>
          </a:p>
        </p:txBody>
      </p:sp>
      <p:sp>
        <p:nvSpPr>
          <p:cNvPr id="4" name="Slide Number Placeholder 3"/>
          <p:cNvSpPr>
            <a:spLocks noGrp="1"/>
          </p:cNvSpPr>
          <p:nvPr>
            <p:ph type="sldNum" sz="quarter" idx="5"/>
          </p:nvPr>
        </p:nvSpPr>
        <p:spPr/>
        <p:txBody>
          <a:bodyPr/>
          <a:lstStyle/>
          <a:p>
            <a:fld id="{4B725628-3A68-42F4-BA86-981817953149}" type="slidenum">
              <a:rPr lang="en-US" smtClean="0"/>
              <a:t>15</a:t>
            </a:fld>
            <a:endParaRPr lang="en-US" dirty="0"/>
          </a:p>
        </p:txBody>
      </p:sp>
    </p:spTree>
    <p:extLst>
      <p:ext uri="{BB962C8B-B14F-4D97-AF65-F5344CB8AC3E}">
        <p14:creationId xmlns:p14="http://schemas.microsoft.com/office/powerpoint/2010/main" val="1980772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Harry</a:t>
            </a:r>
          </a:p>
        </p:txBody>
      </p:sp>
      <p:sp>
        <p:nvSpPr>
          <p:cNvPr id="4" name="Slide Number Placeholder 3"/>
          <p:cNvSpPr>
            <a:spLocks noGrp="1"/>
          </p:cNvSpPr>
          <p:nvPr>
            <p:ph type="sldNum" sz="quarter" idx="5"/>
          </p:nvPr>
        </p:nvSpPr>
        <p:spPr/>
        <p:txBody>
          <a:bodyPr/>
          <a:lstStyle/>
          <a:p>
            <a:fld id="{4B725628-3A68-42F4-BA86-981817953149}" type="slidenum">
              <a:rPr lang="en-US" smtClean="0"/>
              <a:t>16</a:t>
            </a:fld>
            <a:endParaRPr lang="en-US" dirty="0"/>
          </a:p>
        </p:txBody>
      </p:sp>
    </p:spTree>
    <p:extLst>
      <p:ext uri="{BB962C8B-B14F-4D97-AF65-F5344CB8AC3E}">
        <p14:creationId xmlns:p14="http://schemas.microsoft.com/office/powerpoint/2010/main" val="2725467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Joe</a:t>
            </a:r>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160858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Joe</a:t>
            </a:r>
          </a:p>
        </p:txBody>
      </p:sp>
      <p:sp>
        <p:nvSpPr>
          <p:cNvPr id="4" name="Slide Number Placeholder 3"/>
          <p:cNvSpPr>
            <a:spLocks noGrp="1"/>
          </p:cNvSpPr>
          <p:nvPr>
            <p:ph type="sldNum" sz="quarter" idx="5"/>
          </p:nvPr>
        </p:nvSpPr>
        <p:spPr/>
        <p:txBody>
          <a:bodyPr/>
          <a:lstStyle/>
          <a:p>
            <a:fld id="{4B725628-3A68-42F4-BA86-981817953149}" type="slidenum">
              <a:rPr lang="en-US" smtClean="0"/>
              <a:t>18</a:t>
            </a:fld>
            <a:endParaRPr lang="en-US" dirty="0"/>
          </a:p>
        </p:txBody>
      </p:sp>
    </p:spTree>
    <p:extLst>
      <p:ext uri="{BB962C8B-B14F-4D97-AF65-F5344CB8AC3E}">
        <p14:creationId xmlns:p14="http://schemas.microsoft.com/office/powerpoint/2010/main" val="2024196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Joe</a:t>
            </a:r>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138739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Joe</a:t>
            </a:r>
          </a:p>
        </p:txBody>
      </p:sp>
      <p:sp>
        <p:nvSpPr>
          <p:cNvPr id="4" name="Slide Number Placeholder 3"/>
          <p:cNvSpPr>
            <a:spLocks noGrp="1"/>
          </p:cNvSpPr>
          <p:nvPr>
            <p:ph type="sldNum" sz="quarter" idx="5"/>
          </p:nvPr>
        </p:nvSpPr>
        <p:spPr/>
        <p:txBody>
          <a:bodyPr/>
          <a:lstStyle/>
          <a:p>
            <a:fld id="{4B725628-3A68-42F4-BA86-981817953149}" type="slidenum">
              <a:rPr lang="en-US" smtClean="0"/>
              <a:t>2</a:t>
            </a:fld>
            <a:endParaRPr lang="en-US" dirty="0"/>
          </a:p>
        </p:txBody>
      </p:sp>
    </p:spTree>
    <p:extLst>
      <p:ext uri="{BB962C8B-B14F-4D97-AF65-F5344CB8AC3E}">
        <p14:creationId xmlns:p14="http://schemas.microsoft.com/office/powerpoint/2010/main" val="417187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Joe</a:t>
            </a:r>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67076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 Positive or negative percent change in price.</a:t>
            </a:r>
          </a:p>
          <a:p>
            <a:r>
              <a:rPr lang="en-US" dirty="0"/>
              <a:t>These pie plots show the % of zip codes that had a positive or negative % change in price. The top line are the zip codes that had brewery openings, the bottom line shows the entire state’s % of zip codes that gained or lost. </a:t>
            </a:r>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33512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 This slide compares the percentage change in price of brewery zips to the percentage change in price of NC. So over each time period, 1yr, 3yr, 5yr. These were calculated as the brewery zip % change in price – the state % change in price.</a:t>
            </a:r>
          </a:p>
        </p:txBody>
      </p:sp>
      <p:sp>
        <p:nvSpPr>
          <p:cNvPr id="4" name="Slide Number Placeholder 3"/>
          <p:cNvSpPr>
            <a:spLocks noGrp="1"/>
          </p:cNvSpPr>
          <p:nvPr>
            <p:ph type="sldNum" sz="quarter" idx="5"/>
          </p:nvPr>
        </p:nvSpPr>
        <p:spPr/>
        <p:txBody>
          <a:bodyPr/>
          <a:lstStyle/>
          <a:p>
            <a:fld id="{4B725628-3A68-42F4-BA86-981817953149}" type="slidenum">
              <a:rPr lang="en-US" smtClean="0"/>
              <a:t>22</a:t>
            </a:fld>
            <a:endParaRPr lang="en-US" dirty="0"/>
          </a:p>
        </p:txBody>
      </p:sp>
    </p:spTree>
    <p:extLst>
      <p:ext uri="{BB962C8B-B14F-4D97-AF65-F5344CB8AC3E}">
        <p14:creationId xmlns:p14="http://schemas.microsoft.com/office/powerpoint/2010/main" val="3184810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fld id="{4B725628-3A68-42F4-BA86-981817953149}" type="slidenum">
              <a:rPr lang="en-US" smtClean="0"/>
              <a:t>23</a:t>
            </a:fld>
            <a:endParaRPr lang="en-US" dirty="0"/>
          </a:p>
        </p:txBody>
      </p:sp>
    </p:spTree>
    <p:extLst>
      <p:ext uri="{BB962C8B-B14F-4D97-AF65-F5344CB8AC3E}">
        <p14:creationId xmlns:p14="http://schemas.microsoft.com/office/powerpoint/2010/main" val="1566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 (% change in brew zips - % change in all other)</a:t>
            </a:r>
          </a:p>
        </p:txBody>
      </p:sp>
      <p:sp>
        <p:nvSpPr>
          <p:cNvPr id="4" name="Slide Number Placeholder 3"/>
          <p:cNvSpPr>
            <a:spLocks noGrp="1"/>
          </p:cNvSpPr>
          <p:nvPr>
            <p:ph type="sldNum" sz="quarter" idx="5"/>
          </p:nvPr>
        </p:nvSpPr>
        <p:spPr/>
        <p:txBody>
          <a:bodyPr/>
          <a:lstStyle/>
          <a:p>
            <a:fld id="{4B725628-3A68-42F4-BA86-981817953149}" type="slidenum">
              <a:rPr lang="en-US" smtClean="0"/>
              <a:t>24</a:t>
            </a:fld>
            <a:endParaRPr lang="en-US" dirty="0"/>
          </a:p>
        </p:txBody>
      </p:sp>
    </p:spTree>
    <p:extLst>
      <p:ext uri="{BB962C8B-B14F-4D97-AF65-F5344CB8AC3E}">
        <p14:creationId xmlns:p14="http://schemas.microsoft.com/office/powerpoint/2010/main" val="3635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fld id="{4B725628-3A68-42F4-BA86-981817953149}" type="slidenum">
              <a:rPr lang="en-US" smtClean="0"/>
              <a:t>25</a:t>
            </a:fld>
            <a:endParaRPr lang="en-US" dirty="0"/>
          </a:p>
        </p:txBody>
      </p:sp>
    </p:spTree>
    <p:extLst>
      <p:ext uri="{BB962C8B-B14F-4D97-AF65-F5344CB8AC3E}">
        <p14:creationId xmlns:p14="http://schemas.microsoft.com/office/powerpoint/2010/main" val="292734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10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499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763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882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Jalil</a:t>
            </a:r>
          </a:p>
        </p:txBody>
      </p:sp>
      <p:sp>
        <p:nvSpPr>
          <p:cNvPr id="4" name="Slide Number Placeholder 3"/>
          <p:cNvSpPr>
            <a:spLocks noGrp="1"/>
          </p:cNvSpPr>
          <p:nvPr>
            <p:ph type="sldNum" sz="quarter" idx="5"/>
          </p:nvPr>
        </p:nvSpPr>
        <p:spPr/>
        <p:txBody>
          <a:bodyPr/>
          <a:lstStyle/>
          <a:p>
            <a:fld id="{4B725628-3A68-42F4-BA86-981817953149}" type="slidenum">
              <a:rPr lang="en-US" smtClean="0"/>
              <a:t>3</a:t>
            </a:fld>
            <a:endParaRPr lang="en-US" dirty="0"/>
          </a:p>
        </p:txBody>
      </p:sp>
    </p:spTree>
    <p:extLst>
      <p:ext uri="{BB962C8B-B14F-4D97-AF65-F5344CB8AC3E}">
        <p14:creationId xmlns:p14="http://schemas.microsoft.com/office/powerpoint/2010/main" val="3515613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fld id="{4B725628-3A68-42F4-BA86-981817953149}" type="slidenum">
              <a:rPr lang="en-US" smtClean="0"/>
              <a:t>30</a:t>
            </a:fld>
            <a:endParaRPr lang="en-US" dirty="0"/>
          </a:p>
        </p:txBody>
      </p:sp>
    </p:spTree>
    <p:extLst>
      <p:ext uri="{BB962C8B-B14F-4D97-AF65-F5344CB8AC3E}">
        <p14:creationId xmlns:p14="http://schemas.microsoft.com/office/powerpoint/2010/main" val="158662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Zack</a:t>
            </a:r>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411508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Zack</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5</a:t>
            </a:fld>
            <a:endParaRPr lang="en-US" dirty="0"/>
          </a:p>
        </p:txBody>
      </p:sp>
    </p:spTree>
    <p:extLst>
      <p:ext uri="{BB962C8B-B14F-4D97-AF65-F5344CB8AC3E}">
        <p14:creationId xmlns:p14="http://schemas.microsoft.com/office/powerpoint/2010/main" val="131655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Zack</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6</a:t>
            </a:fld>
            <a:endParaRPr lang="en-US" dirty="0"/>
          </a:p>
        </p:txBody>
      </p:sp>
    </p:spTree>
    <p:extLst>
      <p:ext uri="{BB962C8B-B14F-4D97-AF65-F5344CB8AC3E}">
        <p14:creationId xmlns:p14="http://schemas.microsoft.com/office/powerpoint/2010/main" val="384842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Zack</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316408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Zack</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8</a:t>
            </a:fld>
            <a:endParaRPr lang="en-US" dirty="0"/>
          </a:p>
        </p:txBody>
      </p:sp>
    </p:spTree>
    <p:extLst>
      <p:ext uri="{BB962C8B-B14F-4D97-AF65-F5344CB8AC3E}">
        <p14:creationId xmlns:p14="http://schemas.microsoft.com/office/powerpoint/2010/main" val="336634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a:t>
            </a:r>
            <a:r>
              <a:rPr lang="en-US" dirty="0" err="1"/>
              <a:t>Chrison</a:t>
            </a:r>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157528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2/3/2020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a:solidFill>
                  <a:srgbClr val="FFFFFF"/>
                </a:solidFill>
              </a:rPr>
              <a:t>Impact of breweries on Housing prices in North Carolina</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Harold Flack, Zack Capets, Joe Rafferty, Jalil Woods, </a:t>
            </a:r>
            <a:r>
              <a:rPr lang="en-US" dirty="0" err="1">
                <a:solidFill>
                  <a:srgbClr val="FFFFFF"/>
                </a:solidFill>
              </a:rPr>
              <a:t>Chrison</a:t>
            </a:r>
            <a:r>
              <a:rPr lang="en-US" dirty="0">
                <a:solidFill>
                  <a:srgbClr val="FFFFFF"/>
                </a:solidFill>
              </a:rPr>
              <a:t> Mills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lvl="1" algn="r" defTabSz="914400">
              <a:lnSpc>
                <a:spcPct val="80000"/>
              </a:lnSpc>
              <a:spcBef>
                <a:spcPct val="0"/>
              </a:spcBef>
              <a:spcAft>
                <a:spcPts val="600"/>
              </a:spcAft>
            </a:pPr>
            <a:r>
              <a:rPr lang="en-US" sz="5000" kern="1200" cap="all" spc="200" baseline="0" dirty="0">
                <a:solidFill>
                  <a:schemeClr val="tx1">
                    <a:lumMod val="95000"/>
                    <a:lumOff val="5000"/>
                  </a:schemeClr>
                </a:solidFill>
                <a:latin typeface="+mj-lt"/>
                <a:ea typeface="+mj-ea"/>
                <a:cs typeface="+mj-cs"/>
              </a:rPr>
              <a:t>Plots of Brewery prevalence in NC</a:t>
            </a:r>
          </a:p>
        </p:txBody>
      </p:sp>
      <p:pic>
        <p:nvPicPr>
          <p:cNvPr id="3" name="Picture 2">
            <a:extLst>
              <a:ext uri="{FF2B5EF4-FFF2-40B4-BE49-F238E27FC236}">
                <a16:creationId xmlns:a16="http://schemas.microsoft.com/office/drawing/2014/main" id="{C4F89504-F71D-4CF3-AB81-783DCE70823F}"/>
              </a:ext>
            </a:extLst>
          </p:cNvPr>
          <p:cNvPicPr>
            <a:picLocks noChangeAspect="1"/>
          </p:cNvPicPr>
          <p:nvPr/>
        </p:nvPicPr>
        <p:blipFill rotWithShape="1">
          <a:blip r:embed="rId3"/>
          <a:srcRect t="3698" b="5511"/>
          <a:stretch/>
        </p:blipFill>
        <p:spPr>
          <a:xfrm>
            <a:off x="-2" y="0"/>
            <a:ext cx="12191980" cy="4676776"/>
          </a:xfrm>
          <a:prstGeom prst="rect">
            <a:avLst/>
          </a:prstGeom>
        </p:spPr>
      </p:pic>
    </p:spTree>
    <p:extLst>
      <p:ext uri="{BB962C8B-B14F-4D97-AF65-F5344CB8AC3E}">
        <p14:creationId xmlns:p14="http://schemas.microsoft.com/office/powerpoint/2010/main" val="204738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9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7" name="Straight Connector 9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8" name="Rectangle 100">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DE588A7-6730-486D-BE53-1ED1AAAE8428}"/>
              </a:ext>
            </a:extLst>
          </p:cNvPr>
          <p:cNvSpPr txBox="1"/>
          <p:nvPr/>
        </p:nvSpPr>
        <p:spPr>
          <a:xfrm>
            <a:off x="636805" y="640080"/>
            <a:ext cx="3378099" cy="3034857"/>
          </a:xfrm>
          <a:prstGeom prst="rect">
            <a:avLst/>
          </a:prstGeom>
        </p:spPr>
        <p:txBody>
          <a:bodyPr vert="horz" lIns="91440" tIns="45720" rIns="91440" bIns="45720" rtlCol="0" anchor="b">
            <a:normAutofit/>
          </a:bodyPr>
          <a:lstStyle/>
          <a:p>
            <a:pPr lvl="1" algn="r" defTabSz="914400">
              <a:lnSpc>
                <a:spcPct val="80000"/>
              </a:lnSpc>
              <a:spcBef>
                <a:spcPct val="0"/>
              </a:spcBef>
              <a:spcAft>
                <a:spcPts val="600"/>
              </a:spcAft>
            </a:pPr>
            <a:r>
              <a:rPr lang="en-US" sz="4400" kern="1200" cap="all" spc="200" baseline="0" dirty="0">
                <a:solidFill>
                  <a:schemeClr val="tx1">
                    <a:lumMod val="95000"/>
                    <a:lumOff val="5000"/>
                  </a:schemeClr>
                </a:solidFill>
                <a:latin typeface="+mj-lt"/>
                <a:ea typeface="+mj-ea"/>
                <a:cs typeface="+mj-cs"/>
              </a:rPr>
              <a:t>Plots of Brewery prevalence in NC </a:t>
            </a:r>
          </a:p>
        </p:txBody>
      </p:sp>
      <p:cxnSp>
        <p:nvCxnSpPr>
          <p:cNvPr id="109" name="Straight Connector 102">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DBEE0EE-DE14-4382-A575-E2CD89B259F8}"/>
              </a:ext>
            </a:extLst>
          </p:cNvPr>
          <p:cNvPicPr>
            <a:picLocks noChangeAspect="1"/>
          </p:cNvPicPr>
          <p:nvPr/>
        </p:nvPicPr>
        <p:blipFill rotWithShape="1">
          <a:blip r:embed="rId3"/>
          <a:srcRect l="11223" r="9314"/>
          <a:stretch/>
        </p:blipFill>
        <p:spPr>
          <a:xfrm>
            <a:off x="4654984" y="858207"/>
            <a:ext cx="6896936" cy="5142562"/>
          </a:xfrm>
          <a:prstGeom prst="rect">
            <a:avLst/>
          </a:prstGeom>
        </p:spPr>
      </p:pic>
    </p:spTree>
    <p:extLst>
      <p:ext uri="{BB962C8B-B14F-4D97-AF65-F5344CB8AC3E}">
        <p14:creationId xmlns:p14="http://schemas.microsoft.com/office/powerpoint/2010/main" val="406871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lvl="1" algn="r" defTabSz="914400">
              <a:lnSpc>
                <a:spcPct val="80000"/>
              </a:lnSpc>
              <a:spcBef>
                <a:spcPct val="0"/>
              </a:spcBef>
              <a:spcAft>
                <a:spcPts val="600"/>
              </a:spcAft>
            </a:pPr>
            <a:r>
              <a:rPr lang="en-US" sz="5000" kern="1200" cap="all" spc="200" baseline="0" dirty="0">
                <a:solidFill>
                  <a:schemeClr val="tx1">
                    <a:lumMod val="95000"/>
                    <a:lumOff val="5000"/>
                  </a:schemeClr>
                </a:solidFill>
                <a:latin typeface="+mj-lt"/>
                <a:ea typeface="+mj-ea"/>
                <a:cs typeface="+mj-cs"/>
              </a:rPr>
              <a:t>Plots of Brewery prevalence in NC</a:t>
            </a:r>
          </a:p>
        </p:txBody>
      </p:sp>
      <p:pic>
        <p:nvPicPr>
          <p:cNvPr id="4" name="Picture 3">
            <a:extLst>
              <a:ext uri="{FF2B5EF4-FFF2-40B4-BE49-F238E27FC236}">
                <a16:creationId xmlns:a16="http://schemas.microsoft.com/office/drawing/2014/main" id="{1FC935E2-5BB8-473B-ABCA-9EC229CE98A1}"/>
              </a:ext>
            </a:extLst>
          </p:cNvPr>
          <p:cNvPicPr>
            <a:picLocks noChangeAspect="1"/>
          </p:cNvPicPr>
          <p:nvPr/>
        </p:nvPicPr>
        <p:blipFill rotWithShape="1">
          <a:blip r:embed="rId3"/>
          <a:srcRect t="2597"/>
          <a:stretch/>
        </p:blipFill>
        <p:spPr>
          <a:xfrm>
            <a:off x="20" y="10"/>
            <a:ext cx="12191980" cy="4571990"/>
          </a:xfrm>
          <a:prstGeom prst="rect">
            <a:avLst/>
          </a:prstGeom>
        </p:spPr>
      </p:pic>
    </p:spTree>
    <p:extLst>
      <p:ext uri="{BB962C8B-B14F-4D97-AF65-F5344CB8AC3E}">
        <p14:creationId xmlns:p14="http://schemas.microsoft.com/office/powerpoint/2010/main" val="6639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DEECE36-CE25-4285-A61C-520A270F3333}"/>
              </a:ext>
            </a:extLst>
          </p:cNvPr>
          <p:cNvSpPr>
            <a:spLocks noGrp="1"/>
          </p:cNvSpPr>
          <p:nvPr>
            <p:ph type="title"/>
          </p:nvPr>
        </p:nvSpPr>
        <p:spPr>
          <a:xfrm>
            <a:off x="8129872" y="643467"/>
            <a:ext cx="3473009" cy="5571066"/>
          </a:xfrm>
        </p:spPr>
        <p:txBody>
          <a:bodyPr>
            <a:normAutofit/>
          </a:bodyPr>
          <a:lstStyle/>
          <a:p>
            <a:r>
              <a:rPr lang="en-US" dirty="0"/>
              <a:t>What Data Do WE need and where do we get it?</a:t>
            </a:r>
          </a:p>
        </p:txBody>
      </p:sp>
      <p:cxnSp>
        <p:nvCxnSpPr>
          <p:cNvPr id="17" name="Straight Connector 16">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35369AB-6339-46C8-964E-FB56C82C78CD}"/>
              </a:ext>
            </a:extLst>
          </p:cNvPr>
          <p:cNvGraphicFramePr>
            <a:graphicFrameLocks noGrp="1"/>
          </p:cNvGraphicFramePr>
          <p:nvPr>
            <p:ph idx="1"/>
            <p:extLst>
              <p:ext uri="{D42A27DB-BD31-4B8C-83A1-F6EECF244321}">
                <p14:modId xmlns:p14="http://schemas.microsoft.com/office/powerpoint/2010/main" val="642369737"/>
              </p:ext>
            </p:extLst>
          </p:nvPr>
        </p:nvGraphicFramePr>
        <p:xfrm>
          <a:off x="944690" y="643467"/>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2B8F42F-E7C9-4722-A380-052244DA5595}"/>
              </a:ext>
            </a:extLst>
          </p:cNvPr>
          <p:cNvSpPr txBox="1"/>
          <p:nvPr/>
        </p:nvSpPr>
        <p:spPr>
          <a:xfrm>
            <a:off x="3110250" y="5028493"/>
            <a:ext cx="3352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Location</a:t>
            </a:r>
          </a:p>
          <a:p>
            <a:pPr marL="285750" indent="-285750">
              <a:buFont typeface="Arial" panose="020B0604020202020204" pitchFamily="34" charset="0"/>
              <a:buChar char="•"/>
            </a:pPr>
            <a:r>
              <a:rPr lang="en-US" sz="2400" dirty="0"/>
              <a:t>Price metrics</a:t>
            </a:r>
          </a:p>
          <a:p>
            <a:pPr marL="285750" indent="-285750">
              <a:buFont typeface="Arial" panose="020B0604020202020204" pitchFamily="34" charset="0"/>
              <a:buChar char="•"/>
            </a:pPr>
            <a:r>
              <a:rPr lang="en-US" sz="2400" dirty="0"/>
              <a:t>Time period</a:t>
            </a:r>
          </a:p>
        </p:txBody>
      </p:sp>
    </p:spTree>
    <p:extLst>
      <p:ext uri="{BB962C8B-B14F-4D97-AF65-F5344CB8AC3E}">
        <p14:creationId xmlns:p14="http://schemas.microsoft.com/office/powerpoint/2010/main" val="54275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0316C7-67F9-4374-967E-765E75461D0B}"/>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b="1" kern="1200" cap="all" spc="200" baseline="0" dirty="0">
                <a:solidFill>
                  <a:srgbClr val="FFFFFF"/>
                </a:solidFill>
                <a:latin typeface="+mj-lt"/>
                <a:ea typeface="+mj-ea"/>
                <a:cs typeface="+mj-cs"/>
              </a:rPr>
              <a:t>Zillow home value index </a:t>
            </a:r>
            <a:r>
              <a:rPr lang="en-US" sz="2800" b="1" kern="1200" cap="all" spc="200" baseline="0" dirty="0">
                <a:solidFill>
                  <a:srgbClr val="FFFFFF"/>
                </a:solidFill>
                <a:latin typeface="+mj-lt"/>
                <a:ea typeface="+mj-ea"/>
                <a:cs typeface="+mj-cs"/>
              </a:rPr>
              <a:t>(zillow</a:t>
            </a:r>
            <a:r>
              <a:rPr lang="en-US" sz="2800" b="1" cap="all" spc="200" dirty="0">
                <a:solidFill>
                  <a:srgbClr val="FFFFFF"/>
                </a:solidFill>
                <a:latin typeface="+mj-lt"/>
                <a:ea typeface="+mj-ea"/>
                <a:cs typeface="+mj-cs"/>
              </a:rPr>
              <a:t>.com/research/data)</a:t>
            </a:r>
            <a:endParaRPr lang="en-US" sz="5000" b="1" kern="1200" cap="all" spc="200" baseline="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4BC7D992-975C-4210-8F31-9F9FCC59CABC}"/>
              </a:ext>
            </a:extLst>
          </p:cNvPr>
          <p:cNvPicPr>
            <a:picLocks noChangeAspect="1"/>
          </p:cNvPicPr>
          <p:nvPr/>
        </p:nvPicPr>
        <p:blipFill rotWithShape="1">
          <a:blip r:embed="rId3"/>
          <a:stretch/>
        </p:blipFill>
        <p:spPr>
          <a:xfrm>
            <a:off x="1373761" y="193921"/>
            <a:ext cx="9441430" cy="4201437"/>
          </a:xfrm>
          <a:prstGeom prst="rect">
            <a:avLst/>
          </a:prstGeom>
        </p:spPr>
      </p:pic>
      <p:cxnSp>
        <p:nvCxnSpPr>
          <p:cNvPr id="31" name="Straight Connector 30">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D23B427-4FE6-42D6-A57B-0D0AB1BF942C}"/>
              </a:ext>
            </a:extLst>
          </p:cNvPr>
          <p:cNvSpPr txBox="1"/>
          <p:nvPr/>
        </p:nvSpPr>
        <p:spPr>
          <a:xfrm>
            <a:off x="8583415" y="4892582"/>
            <a:ext cx="2891242" cy="1569660"/>
          </a:xfrm>
          <a:prstGeom prst="rect">
            <a:avLst/>
          </a:prstGeom>
          <a:noFill/>
        </p:spPr>
        <p:txBody>
          <a:bodyPr wrap="square" rtlCol="0">
            <a:spAutoFit/>
          </a:bodyPr>
          <a:lstStyle/>
          <a:p>
            <a:r>
              <a:rPr lang="en-US" sz="2400" dirty="0">
                <a:solidFill>
                  <a:schemeClr val="bg1"/>
                </a:solidFill>
              </a:rPr>
              <a:t>Search Parameters:</a:t>
            </a:r>
          </a:p>
          <a:p>
            <a:pPr marL="285750" indent="-285750">
              <a:buFont typeface="Arial" panose="020B0604020202020204" pitchFamily="34" charset="0"/>
              <a:buChar char="•"/>
            </a:pPr>
            <a:r>
              <a:rPr lang="en-US" sz="2400" dirty="0">
                <a:solidFill>
                  <a:schemeClr val="bg1"/>
                </a:solidFill>
              </a:rPr>
              <a:t>ZHVI All Homes</a:t>
            </a:r>
          </a:p>
          <a:p>
            <a:pPr marL="285750" indent="-285750">
              <a:buFont typeface="Arial" panose="020B0604020202020204" pitchFamily="34" charset="0"/>
              <a:buChar char="•"/>
            </a:pPr>
            <a:r>
              <a:rPr lang="en-US" sz="2400" dirty="0">
                <a:solidFill>
                  <a:schemeClr val="bg1"/>
                </a:solidFill>
              </a:rPr>
              <a:t>Aggregated by Zip Code</a:t>
            </a:r>
            <a:endParaRPr lang="en-US" dirty="0">
              <a:solidFill>
                <a:schemeClr val="bg1"/>
              </a:solidFill>
            </a:endParaRPr>
          </a:p>
        </p:txBody>
      </p:sp>
    </p:spTree>
    <p:extLst>
      <p:ext uri="{BB962C8B-B14F-4D97-AF65-F5344CB8AC3E}">
        <p14:creationId xmlns:p14="http://schemas.microsoft.com/office/powerpoint/2010/main" val="241742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940E0-8906-4E42-83BA-FDED088EB309}"/>
              </a:ext>
            </a:extLst>
          </p:cNvPr>
          <p:cNvPicPr>
            <a:picLocks noChangeAspect="1"/>
          </p:cNvPicPr>
          <p:nvPr/>
        </p:nvPicPr>
        <p:blipFill>
          <a:blip r:embed="rId3"/>
          <a:srcRect/>
          <a:stretch/>
        </p:blipFill>
        <p:spPr>
          <a:xfrm>
            <a:off x="215520" y="1707619"/>
            <a:ext cx="5650770" cy="3371612"/>
          </a:xfrm>
          <a:prstGeom prst="rect">
            <a:avLst/>
          </a:prstGeom>
        </p:spPr>
      </p:pic>
      <p:cxnSp>
        <p:nvCxnSpPr>
          <p:cNvPr id="13" name="Straight Connector 12">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D47A26-2974-4BF5-A14C-3912B7006184}"/>
              </a:ext>
            </a:extLst>
          </p:cNvPr>
          <p:cNvSpPr txBox="1"/>
          <p:nvPr/>
        </p:nvSpPr>
        <p:spPr>
          <a:xfrm>
            <a:off x="6325711" y="1171301"/>
            <a:ext cx="6534150" cy="4247317"/>
          </a:xfrm>
          <a:prstGeom prst="rect">
            <a:avLst/>
          </a:prstGeom>
          <a:noFill/>
        </p:spPr>
        <p:txBody>
          <a:bodyPr wrap="square" rtlCol="0">
            <a:spAutoFit/>
          </a:bodyPr>
          <a:lstStyle/>
          <a:p>
            <a:r>
              <a:rPr lang="en-US" b="1" dirty="0">
                <a:solidFill>
                  <a:schemeClr val="accent2">
                    <a:lumMod val="75000"/>
                  </a:schemeClr>
                </a:solidFill>
              </a:rPr>
              <a:t>Data output: </a:t>
            </a:r>
          </a:p>
          <a:p>
            <a:pPr marL="285750" indent="-285750">
              <a:buFont typeface="Arial" panose="020B0604020202020204" pitchFamily="34" charset="0"/>
              <a:buChar char="•"/>
            </a:pPr>
            <a:r>
              <a:rPr lang="en-US" dirty="0">
                <a:solidFill>
                  <a:schemeClr val="accent2">
                    <a:lumMod val="75000"/>
                  </a:schemeClr>
                </a:solidFill>
              </a:rPr>
              <a:t>CSV (1 per data type)</a:t>
            </a:r>
          </a:p>
          <a:p>
            <a:pPr marL="285750" indent="-285750">
              <a:buFont typeface="Arial" panose="020B0604020202020204" pitchFamily="34" charset="0"/>
              <a:buChar char="•"/>
            </a:pPr>
            <a:r>
              <a:rPr lang="en-US" dirty="0">
                <a:solidFill>
                  <a:schemeClr val="accent2">
                    <a:lumMod val="75000"/>
                  </a:schemeClr>
                </a:solidFill>
              </a:rPr>
              <a:t>Time Series Data</a:t>
            </a:r>
          </a:p>
          <a:p>
            <a:pPr marL="742950" lvl="1" indent="-285750">
              <a:buFont typeface="Arial" panose="020B0604020202020204" pitchFamily="34" charset="0"/>
              <a:buChar char="•"/>
            </a:pPr>
            <a:r>
              <a:rPr lang="en-US" dirty="0">
                <a:solidFill>
                  <a:schemeClr val="accent2">
                    <a:lumMod val="75000"/>
                  </a:schemeClr>
                </a:solidFill>
              </a:rPr>
              <a:t>1 column per metric per month </a:t>
            </a:r>
          </a:p>
          <a:p>
            <a:pPr marL="742950" lvl="1" indent="-285750">
              <a:buFont typeface="Arial" panose="020B0604020202020204" pitchFamily="34" charset="0"/>
              <a:buChar char="•"/>
            </a:pPr>
            <a:r>
              <a:rPr lang="en-US" dirty="0">
                <a:solidFill>
                  <a:schemeClr val="accent2">
                    <a:lumMod val="75000"/>
                  </a:schemeClr>
                </a:solidFill>
              </a:rPr>
              <a:t>Range from 1996-Present</a:t>
            </a:r>
          </a:p>
          <a:p>
            <a:pPr marL="285750" indent="-285750">
              <a:buFont typeface="Arial" panose="020B0604020202020204" pitchFamily="34" charset="0"/>
              <a:buChar char="•"/>
            </a:pPr>
            <a:r>
              <a:rPr lang="en-US" dirty="0">
                <a:solidFill>
                  <a:schemeClr val="accent2">
                    <a:lumMod val="75000"/>
                  </a:schemeClr>
                </a:solidFill>
              </a:rPr>
              <a:t>“</a:t>
            </a:r>
            <a:r>
              <a:rPr lang="en-US" dirty="0" err="1">
                <a:solidFill>
                  <a:schemeClr val="accent2">
                    <a:lumMod val="75000"/>
                  </a:schemeClr>
                </a:solidFill>
              </a:rPr>
              <a:t>RegionName</a:t>
            </a:r>
            <a:r>
              <a:rPr lang="en-US" dirty="0">
                <a:solidFill>
                  <a:schemeClr val="accent2">
                    <a:lumMod val="75000"/>
                  </a:schemeClr>
                </a:solidFill>
              </a:rPr>
              <a:t>” = Zip Code</a:t>
            </a:r>
          </a:p>
          <a:p>
            <a:pPr marL="285750" indent="-285750">
              <a:buFont typeface="Arial" panose="020B0604020202020204" pitchFamily="34" charset="0"/>
              <a:buChar char="•"/>
            </a:pPr>
            <a:r>
              <a:rPr lang="en-US" dirty="0">
                <a:solidFill>
                  <a:schemeClr val="accent2">
                    <a:lumMod val="75000"/>
                  </a:schemeClr>
                </a:solidFill>
              </a:rPr>
              <a:t>Geographic data (City, State, Etc.)</a:t>
            </a:r>
          </a:p>
          <a:p>
            <a:endParaRPr lang="en-US" dirty="0">
              <a:solidFill>
                <a:schemeClr val="accent2">
                  <a:lumMod val="75000"/>
                </a:schemeClr>
              </a:solidFill>
            </a:endParaRPr>
          </a:p>
          <a:p>
            <a:r>
              <a:rPr lang="en-US" b="1" dirty="0">
                <a:solidFill>
                  <a:schemeClr val="accent2">
                    <a:lumMod val="75000"/>
                  </a:schemeClr>
                </a:solidFill>
              </a:rPr>
              <a:t>Problems/cleaning required:</a:t>
            </a:r>
            <a:endParaRPr lang="en-US" dirty="0">
              <a:solidFill>
                <a:schemeClr val="accent2">
                  <a:lumMod val="75000"/>
                </a:schemeClr>
              </a:solidFill>
            </a:endParaRPr>
          </a:p>
          <a:p>
            <a:pPr marL="285750" indent="-285750">
              <a:buFont typeface="Arial" panose="020B0604020202020204" pitchFamily="34" charset="0"/>
              <a:buChar char="•"/>
            </a:pPr>
            <a:r>
              <a:rPr lang="en-US" dirty="0">
                <a:solidFill>
                  <a:schemeClr val="accent2">
                    <a:lumMod val="75000"/>
                  </a:schemeClr>
                </a:solidFill>
              </a:rPr>
              <a:t>Merging multiple CSV’s (on Zip Code)</a:t>
            </a:r>
          </a:p>
          <a:p>
            <a:pPr marL="285750" indent="-285750">
              <a:buFont typeface="Arial" panose="020B0604020202020204" pitchFamily="34" charset="0"/>
              <a:buChar char="•"/>
            </a:pPr>
            <a:r>
              <a:rPr lang="en-US" dirty="0">
                <a:solidFill>
                  <a:schemeClr val="accent2">
                    <a:lumMod val="75000"/>
                  </a:schemeClr>
                </a:solidFill>
              </a:rPr>
              <a:t>Thousands of columns </a:t>
            </a:r>
          </a:p>
          <a:p>
            <a:pPr marL="742950" lvl="1" indent="-285750">
              <a:buFont typeface="Arial" panose="020B0604020202020204" pitchFamily="34" charset="0"/>
              <a:buChar char="•"/>
            </a:pPr>
            <a:r>
              <a:rPr lang="en-US" dirty="0">
                <a:solidFill>
                  <a:schemeClr val="accent2">
                    <a:lumMod val="75000"/>
                  </a:schemeClr>
                </a:solidFill>
              </a:rPr>
              <a:t>12 months per year x 25 years x 6 metrics!</a:t>
            </a:r>
          </a:p>
          <a:p>
            <a:pPr marL="742950" lvl="1" indent="-285750">
              <a:buFont typeface="Arial" panose="020B0604020202020204" pitchFamily="34" charset="0"/>
              <a:buChar char="•"/>
            </a:pPr>
            <a:r>
              <a:rPr lang="en-US" dirty="0">
                <a:solidFill>
                  <a:schemeClr val="accent2">
                    <a:lumMod val="75000"/>
                  </a:schemeClr>
                </a:solidFill>
              </a:rPr>
              <a:t>Fortunately, names were well-structured</a:t>
            </a:r>
          </a:p>
          <a:p>
            <a:pPr marL="285750" indent="-285750">
              <a:buFont typeface="Arial" panose="020B0604020202020204" pitchFamily="34" charset="0"/>
              <a:buChar char="•"/>
            </a:pPr>
            <a:endParaRPr lang="en-US" dirty="0">
              <a:solidFill>
                <a:schemeClr val="accent2">
                  <a:lumMod val="75000"/>
                </a:schemeClr>
              </a:solidFill>
            </a:endParaRPr>
          </a:p>
          <a:p>
            <a:pPr marL="285750" indent="-285750">
              <a:buFont typeface="Arial" panose="020B0604020202020204" pitchFamily="34" charset="0"/>
              <a:buChar char="•"/>
            </a:pPr>
            <a:endParaRPr lang="en-US" dirty="0">
              <a:solidFill>
                <a:schemeClr val="accent2">
                  <a:lumMod val="75000"/>
                </a:schemeClr>
              </a:solidFill>
            </a:endParaRPr>
          </a:p>
        </p:txBody>
      </p:sp>
    </p:spTree>
    <p:extLst>
      <p:ext uri="{BB962C8B-B14F-4D97-AF65-F5344CB8AC3E}">
        <p14:creationId xmlns:p14="http://schemas.microsoft.com/office/powerpoint/2010/main" val="1581478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C914C5-CEB3-49D7-9E9F-5414D37BD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3100" cy="215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C483C34-21B9-4655-AF86-B5444268669F}"/>
              </a:ext>
            </a:extLst>
          </p:cNvPr>
          <p:cNvPicPr>
            <a:picLocks noChangeAspect="1"/>
          </p:cNvPicPr>
          <p:nvPr/>
        </p:nvPicPr>
        <p:blipFill rotWithShape="1">
          <a:blip r:embed="rId3"/>
          <a:srcRect l="5360"/>
          <a:stretch/>
        </p:blipFill>
        <p:spPr>
          <a:xfrm>
            <a:off x="164886" y="3318275"/>
            <a:ext cx="4153326" cy="1503078"/>
          </a:xfrm>
          <a:prstGeom prst="rect">
            <a:avLst/>
          </a:prstGeom>
        </p:spPr>
      </p:pic>
      <p:pic>
        <p:nvPicPr>
          <p:cNvPr id="3" name="Picture 2">
            <a:extLst>
              <a:ext uri="{FF2B5EF4-FFF2-40B4-BE49-F238E27FC236}">
                <a16:creationId xmlns:a16="http://schemas.microsoft.com/office/drawing/2014/main" id="{91F9D17A-9D5A-4B90-8857-3E0C90533594}"/>
              </a:ext>
            </a:extLst>
          </p:cNvPr>
          <p:cNvPicPr>
            <a:picLocks noChangeAspect="1"/>
          </p:cNvPicPr>
          <p:nvPr/>
        </p:nvPicPr>
        <p:blipFill>
          <a:blip r:embed="rId4"/>
          <a:stretch>
            <a:fillRect/>
          </a:stretch>
        </p:blipFill>
        <p:spPr>
          <a:xfrm>
            <a:off x="4782819" y="1526149"/>
            <a:ext cx="7065434" cy="1413086"/>
          </a:xfrm>
          <a:prstGeom prst="rect">
            <a:avLst/>
          </a:prstGeom>
        </p:spPr>
      </p:pic>
      <p:sp>
        <p:nvSpPr>
          <p:cNvPr id="10" name="Rectangle 9">
            <a:extLst>
              <a:ext uri="{FF2B5EF4-FFF2-40B4-BE49-F238E27FC236}">
                <a16:creationId xmlns:a16="http://schemas.microsoft.com/office/drawing/2014/main" id="{2B20D270-F27F-4BCB-B3C9-F023D6CD0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2822" y="4724399"/>
            <a:ext cx="7414766" cy="21304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66F626-662D-4139-AC95-D0C52343B724}"/>
              </a:ext>
            </a:extLst>
          </p:cNvPr>
          <p:cNvSpPr txBox="1"/>
          <p:nvPr/>
        </p:nvSpPr>
        <p:spPr>
          <a:xfrm>
            <a:off x="-1" y="755971"/>
            <a:ext cx="4483100" cy="646331"/>
          </a:xfrm>
          <a:prstGeom prst="rect">
            <a:avLst/>
          </a:prstGeom>
          <a:noFill/>
        </p:spPr>
        <p:txBody>
          <a:bodyPr wrap="square" rtlCol="0">
            <a:spAutoFit/>
          </a:bodyPr>
          <a:lstStyle/>
          <a:p>
            <a:r>
              <a:rPr lang="en-US" sz="3600" dirty="0">
                <a:solidFill>
                  <a:schemeClr val="bg1"/>
                </a:solidFill>
              </a:rPr>
              <a:t>Read CSV’s into a DF</a:t>
            </a:r>
          </a:p>
        </p:txBody>
      </p:sp>
      <p:sp>
        <p:nvSpPr>
          <p:cNvPr id="7" name="Arrow: Right 6">
            <a:extLst>
              <a:ext uri="{FF2B5EF4-FFF2-40B4-BE49-F238E27FC236}">
                <a16:creationId xmlns:a16="http://schemas.microsoft.com/office/drawing/2014/main" id="{41D00771-2CD0-4C74-8028-7E366310E0F7}"/>
              </a:ext>
            </a:extLst>
          </p:cNvPr>
          <p:cNvSpPr/>
          <p:nvPr/>
        </p:nvSpPr>
        <p:spPr>
          <a:xfrm rot="5400000">
            <a:off x="1571082" y="1874296"/>
            <a:ext cx="1079863" cy="4354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Arrow: Right 8">
            <a:extLst>
              <a:ext uri="{FF2B5EF4-FFF2-40B4-BE49-F238E27FC236}">
                <a16:creationId xmlns:a16="http://schemas.microsoft.com/office/drawing/2014/main" id="{607DFA90-DF6A-4A91-9B23-91262FAD81BD}"/>
              </a:ext>
            </a:extLst>
          </p:cNvPr>
          <p:cNvSpPr/>
          <p:nvPr/>
        </p:nvSpPr>
        <p:spPr>
          <a:xfrm rot="16200000">
            <a:off x="7607993" y="4140737"/>
            <a:ext cx="1415087" cy="4354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E5B2F12D-7B28-46BB-B990-A9E76F67D32B}"/>
              </a:ext>
            </a:extLst>
          </p:cNvPr>
          <p:cNvSpPr txBox="1"/>
          <p:nvPr/>
        </p:nvSpPr>
        <p:spPr>
          <a:xfrm>
            <a:off x="5596150" y="5065995"/>
            <a:ext cx="5438775" cy="1077218"/>
          </a:xfrm>
          <a:prstGeom prst="rect">
            <a:avLst/>
          </a:prstGeom>
          <a:noFill/>
        </p:spPr>
        <p:txBody>
          <a:bodyPr wrap="square" rtlCol="0">
            <a:spAutoFit/>
          </a:bodyPr>
          <a:lstStyle/>
          <a:p>
            <a:r>
              <a:rPr lang="en-US" sz="3200" dirty="0">
                <a:solidFill>
                  <a:schemeClr val="accent2">
                    <a:lumMod val="75000"/>
                  </a:schemeClr>
                </a:solidFill>
              </a:rPr>
              <a:t>Merge the data on “</a:t>
            </a:r>
            <a:r>
              <a:rPr lang="en-US" sz="3200" dirty="0" err="1">
                <a:solidFill>
                  <a:schemeClr val="accent2">
                    <a:lumMod val="75000"/>
                  </a:schemeClr>
                </a:solidFill>
              </a:rPr>
              <a:t>RegionName</a:t>
            </a:r>
            <a:r>
              <a:rPr lang="en-US" sz="3200" dirty="0">
                <a:solidFill>
                  <a:schemeClr val="accent2">
                    <a:lumMod val="75000"/>
                  </a:schemeClr>
                </a:solidFill>
              </a:rPr>
              <a:t> (</a:t>
            </a:r>
            <a:r>
              <a:rPr lang="en-US" sz="3200" dirty="0" err="1">
                <a:solidFill>
                  <a:schemeClr val="accent2">
                    <a:lumMod val="75000"/>
                  </a:schemeClr>
                </a:solidFill>
              </a:rPr>
              <a:t>i.e</a:t>
            </a:r>
            <a:r>
              <a:rPr lang="en-US" sz="3200" dirty="0">
                <a:solidFill>
                  <a:schemeClr val="accent2">
                    <a:lumMod val="75000"/>
                  </a:schemeClr>
                </a:solidFill>
              </a:rPr>
              <a:t> Zip Code)</a:t>
            </a:r>
          </a:p>
        </p:txBody>
      </p:sp>
    </p:spTree>
    <p:extLst>
      <p:ext uri="{BB962C8B-B14F-4D97-AF65-F5344CB8AC3E}">
        <p14:creationId xmlns:p14="http://schemas.microsoft.com/office/powerpoint/2010/main" val="1779197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BAD8E-2E29-4F6D-B8F2-719CE47F1876}"/>
              </a:ext>
            </a:extLst>
          </p:cNvPr>
          <p:cNvSpPr txBox="1"/>
          <p:nvPr/>
        </p:nvSpPr>
        <p:spPr>
          <a:xfrm>
            <a:off x="2264228" y="0"/>
            <a:ext cx="7358743" cy="984885"/>
          </a:xfrm>
          <a:prstGeom prst="rect">
            <a:avLst/>
          </a:prstGeom>
          <a:noFill/>
        </p:spPr>
        <p:txBody>
          <a:bodyPr wrap="square" rtlCol="0">
            <a:spAutoFit/>
          </a:bodyPr>
          <a:lstStyle/>
          <a:p>
            <a:pPr algn="ctr"/>
            <a:r>
              <a:rPr lang="en-US" sz="4000" dirty="0">
                <a:solidFill>
                  <a:schemeClr val="accent2">
                    <a:lumMod val="75000"/>
                  </a:schemeClr>
                </a:solidFill>
              </a:rPr>
              <a:t>Data Pipeline</a:t>
            </a:r>
          </a:p>
          <a:p>
            <a:pPr algn="ctr"/>
            <a:endParaRPr lang="en-US" dirty="0"/>
          </a:p>
        </p:txBody>
      </p:sp>
      <p:graphicFrame>
        <p:nvGraphicFramePr>
          <p:cNvPr id="11" name="Diagram 10">
            <a:extLst>
              <a:ext uri="{FF2B5EF4-FFF2-40B4-BE49-F238E27FC236}">
                <a16:creationId xmlns:a16="http://schemas.microsoft.com/office/drawing/2014/main" id="{EF890590-F2C5-4198-85B0-443D7FF8FDED}"/>
              </a:ext>
            </a:extLst>
          </p:cNvPr>
          <p:cNvGraphicFramePr/>
          <p:nvPr>
            <p:extLst>
              <p:ext uri="{D42A27DB-BD31-4B8C-83A1-F6EECF244321}">
                <p14:modId xmlns:p14="http://schemas.microsoft.com/office/powerpoint/2010/main" val="1479398421"/>
              </p:ext>
            </p:extLst>
          </p:nvPr>
        </p:nvGraphicFramePr>
        <p:xfrm>
          <a:off x="706799" y="671789"/>
          <a:ext cx="10125258" cy="6186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881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05EF15-4FDC-44F7-B06A-0BD59D227589}"/>
              </a:ext>
            </a:extLst>
          </p:cNvPr>
          <p:cNvSpPr txBox="1"/>
          <p:nvPr/>
        </p:nvSpPr>
        <p:spPr>
          <a:xfrm>
            <a:off x="1933575" y="0"/>
            <a:ext cx="7877175" cy="461665"/>
          </a:xfrm>
          <a:prstGeom prst="rect">
            <a:avLst/>
          </a:prstGeom>
          <a:noFill/>
        </p:spPr>
        <p:txBody>
          <a:bodyPr wrap="square" rtlCol="0">
            <a:spAutoFit/>
          </a:bodyPr>
          <a:lstStyle/>
          <a:p>
            <a:pPr algn="ctr"/>
            <a:r>
              <a:rPr lang="en-US" sz="2400" dirty="0">
                <a:solidFill>
                  <a:schemeClr val="bg1"/>
                </a:solidFill>
              </a:rPr>
              <a:t>Random Sample of 1yr % change in Zillow Home Value Index</a:t>
            </a:r>
          </a:p>
        </p:txBody>
      </p:sp>
      <p:pic>
        <p:nvPicPr>
          <p:cNvPr id="4" name="Picture 3">
            <a:extLst>
              <a:ext uri="{FF2B5EF4-FFF2-40B4-BE49-F238E27FC236}">
                <a16:creationId xmlns:a16="http://schemas.microsoft.com/office/drawing/2014/main" id="{B7056907-9B31-4B70-A6D3-85033D88CCE4}"/>
              </a:ext>
            </a:extLst>
          </p:cNvPr>
          <p:cNvPicPr>
            <a:picLocks noChangeAspect="1"/>
          </p:cNvPicPr>
          <p:nvPr/>
        </p:nvPicPr>
        <p:blipFill rotWithShape="1">
          <a:blip r:embed="rId3"/>
          <a:srcRect l="21953" t="26263" r="14687" b="6018"/>
          <a:stretch/>
        </p:blipFill>
        <p:spPr>
          <a:xfrm>
            <a:off x="1237790" y="643467"/>
            <a:ext cx="9716417" cy="5571066"/>
          </a:xfrm>
          <a:prstGeom prst="rect">
            <a:avLst/>
          </a:prstGeom>
        </p:spPr>
      </p:pic>
    </p:spTree>
    <p:extLst>
      <p:ext uri="{BB962C8B-B14F-4D97-AF65-F5344CB8AC3E}">
        <p14:creationId xmlns:p14="http://schemas.microsoft.com/office/powerpoint/2010/main" val="200651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A86BA33-1C48-44FB-B3C3-26945FE75422}"/>
              </a:ext>
            </a:extLst>
          </p:cNvPr>
          <p:cNvPicPr>
            <a:picLocks noChangeAspect="1"/>
          </p:cNvPicPr>
          <p:nvPr/>
        </p:nvPicPr>
        <p:blipFill rotWithShape="1">
          <a:blip r:embed="rId3"/>
          <a:srcRect l="22525" t="27172" r="14160" b="4384"/>
          <a:stretch/>
        </p:blipFill>
        <p:spPr>
          <a:xfrm>
            <a:off x="1279675" y="643467"/>
            <a:ext cx="9632647" cy="5586087"/>
          </a:xfrm>
          <a:prstGeom prst="rect">
            <a:avLst/>
          </a:prstGeom>
        </p:spPr>
      </p:pic>
      <p:sp>
        <p:nvSpPr>
          <p:cNvPr id="3" name="TextBox 2">
            <a:extLst>
              <a:ext uri="{FF2B5EF4-FFF2-40B4-BE49-F238E27FC236}">
                <a16:creationId xmlns:a16="http://schemas.microsoft.com/office/drawing/2014/main" id="{AA05EF15-4FDC-44F7-B06A-0BD59D227589}"/>
              </a:ext>
            </a:extLst>
          </p:cNvPr>
          <p:cNvSpPr txBox="1"/>
          <p:nvPr/>
        </p:nvSpPr>
        <p:spPr>
          <a:xfrm>
            <a:off x="1933575" y="0"/>
            <a:ext cx="7877175" cy="461665"/>
          </a:xfrm>
          <a:prstGeom prst="rect">
            <a:avLst/>
          </a:prstGeom>
          <a:noFill/>
        </p:spPr>
        <p:txBody>
          <a:bodyPr wrap="square" rtlCol="0">
            <a:spAutoFit/>
          </a:bodyPr>
          <a:lstStyle/>
          <a:p>
            <a:pPr algn="ctr"/>
            <a:r>
              <a:rPr lang="en-US" sz="2400" dirty="0">
                <a:solidFill>
                  <a:schemeClr val="bg1"/>
                </a:solidFill>
              </a:rPr>
              <a:t>Random Sample of 3yr % change in Zillow Home Value Index</a:t>
            </a:r>
          </a:p>
        </p:txBody>
      </p:sp>
    </p:spTree>
    <p:extLst>
      <p:ext uri="{BB962C8B-B14F-4D97-AF65-F5344CB8AC3E}">
        <p14:creationId xmlns:p14="http://schemas.microsoft.com/office/powerpoint/2010/main" val="9437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8129872" y="643467"/>
            <a:ext cx="3473009" cy="5571066"/>
          </a:xfrm>
        </p:spPr>
        <p:txBody>
          <a:bodyPr>
            <a:normAutofit/>
          </a:bodyPr>
          <a:lstStyle/>
          <a:p>
            <a:r>
              <a:rPr lang="en-US" sz="6000" dirty="0"/>
              <a:t>Project goal:</a:t>
            </a:r>
            <a:r>
              <a:rPr lang="en-US" sz="4300" dirty="0"/>
              <a:t> Determine whether Brewery openings impact local housing prices in the state of north Carolina.</a:t>
            </a:r>
          </a:p>
        </p:txBody>
      </p:sp>
      <p:cxnSp>
        <p:nvCxnSpPr>
          <p:cNvPr id="12" name="Straight Connector 11">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879675830"/>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8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05EF15-4FDC-44F7-B06A-0BD59D227589}"/>
              </a:ext>
            </a:extLst>
          </p:cNvPr>
          <p:cNvSpPr txBox="1"/>
          <p:nvPr/>
        </p:nvSpPr>
        <p:spPr>
          <a:xfrm>
            <a:off x="1933575" y="0"/>
            <a:ext cx="7877175" cy="461665"/>
          </a:xfrm>
          <a:prstGeom prst="rect">
            <a:avLst/>
          </a:prstGeom>
          <a:noFill/>
        </p:spPr>
        <p:txBody>
          <a:bodyPr wrap="square" rtlCol="0">
            <a:spAutoFit/>
          </a:bodyPr>
          <a:lstStyle/>
          <a:p>
            <a:pPr algn="ctr"/>
            <a:r>
              <a:rPr lang="en-US" sz="2400" dirty="0">
                <a:solidFill>
                  <a:schemeClr val="bg1"/>
                </a:solidFill>
              </a:rPr>
              <a:t>Random Sample of 5yr % change in Zillow Home Value Index</a:t>
            </a:r>
          </a:p>
        </p:txBody>
      </p:sp>
      <p:pic>
        <p:nvPicPr>
          <p:cNvPr id="4" name="Picture 3">
            <a:extLst>
              <a:ext uri="{FF2B5EF4-FFF2-40B4-BE49-F238E27FC236}">
                <a16:creationId xmlns:a16="http://schemas.microsoft.com/office/drawing/2014/main" id="{9D54AC25-CAAF-40F2-85BF-B1390D85CD0F}"/>
              </a:ext>
            </a:extLst>
          </p:cNvPr>
          <p:cNvPicPr>
            <a:picLocks noChangeAspect="1"/>
          </p:cNvPicPr>
          <p:nvPr/>
        </p:nvPicPr>
        <p:blipFill rotWithShape="1">
          <a:blip r:embed="rId3"/>
          <a:srcRect l="22500" t="26699" r="14687" b="4631"/>
          <a:stretch/>
        </p:blipFill>
        <p:spPr>
          <a:xfrm>
            <a:off x="1359957" y="659330"/>
            <a:ext cx="9472083" cy="5555203"/>
          </a:xfrm>
          <a:prstGeom prst="rect">
            <a:avLst/>
          </a:prstGeom>
        </p:spPr>
      </p:pic>
    </p:spTree>
    <p:extLst>
      <p:ext uri="{BB962C8B-B14F-4D97-AF65-F5344CB8AC3E}">
        <p14:creationId xmlns:p14="http://schemas.microsoft.com/office/powerpoint/2010/main" val="61437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8B438F-2DA1-4CC5-9658-FCF7E4A39EE9}"/>
              </a:ext>
            </a:extLst>
          </p:cNvPr>
          <p:cNvGrpSpPr/>
          <p:nvPr/>
        </p:nvGrpSpPr>
        <p:grpSpPr>
          <a:xfrm>
            <a:off x="1314933" y="963113"/>
            <a:ext cx="10877067" cy="4767943"/>
            <a:chOff x="673238" y="0"/>
            <a:chExt cx="10877067" cy="4767943"/>
          </a:xfrm>
        </p:grpSpPr>
        <p:grpSp>
          <p:nvGrpSpPr>
            <p:cNvPr id="11" name="Group 10">
              <a:extLst>
                <a:ext uri="{FF2B5EF4-FFF2-40B4-BE49-F238E27FC236}">
                  <a16:creationId xmlns:a16="http://schemas.microsoft.com/office/drawing/2014/main" id="{D1DF12FB-18BE-4821-A3C2-92D8F878F9C5}"/>
                </a:ext>
              </a:extLst>
            </p:cNvPr>
            <p:cNvGrpSpPr/>
            <p:nvPr/>
          </p:nvGrpSpPr>
          <p:grpSpPr>
            <a:xfrm>
              <a:off x="673238" y="0"/>
              <a:ext cx="10877067" cy="2286001"/>
              <a:chOff x="555212" y="0"/>
              <a:chExt cx="10877067" cy="2286001"/>
            </a:xfrm>
          </p:grpSpPr>
          <p:pic>
            <p:nvPicPr>
              <p:cNvPr id="4" name="Picture 3">
                <a:extLst>
                  <a:ext uri="{FF2B5EF4-FFF2-40B4-BE49-F238E27FC236}">
                    <a16:creationId xmlns:a16="http://schemas.microsoft.com/office/drawing/2014/main" id="{C648AFF0-FEF5-4594-9F22-CF9BFD3DF125}"/>
                  </a:ext>
                </a:extLst>
              </p:cNvPr>
              <p:cNvPicPr>
                <a:picLocks noChangeAspect="1"/>
              </p:cNvPicPr>
              <p:nvPr/>
            </p:nvPicPr>
            <p:blipFill rotWithShape="1">
              <a:blip r:embed="rId3"/>
              <a:srcRect t="4054" b="4054"/>
              <a:stretch/>
            </p:blipFill>
            <p:spPr>
              <a:xfrm>
                <a:off x="4218878" y="0"/>
                <a:ext cx="3482789" cy="2286001"/>
              </a:xfrm>
              <a:prstGeom prst="rect">
                <a:avLst/>
              </a:prstGeom>
            </p:spPr>
          </p:pic>
          <p:pic>
            <p:nvPicPr>
              <p:cNvPr id="6" name="Picture 5">
                <a:extLst>
                  <a:ext uri="{FF2B5EF4-FFF2-40B4-BE49-F238E27FC236}">
                    <a16:creationId xmlns:a16="http://schemas.microsoft.com/office/drawing/2014/main" id="{2F9187DD-EE00-47C5-B8B7-542AFC21FCA3}"/>
                  </a:ext>
                </a:extLst>
              </p:cNvPr>
              <p:cNvPicPr>
                <a:picLocks noChangeAspect="1"/>
              </p:cNvPicPr>
              <p:nvPr/>
            </p:nvPicPr>
            <p:blipFill rotWithShape="1">
              <a:blip r:embed="rId4"/>
              <a:srcRect t="2247" b="2809"/>
              <a:stretch/>
            </p:blipFill>
            <p:spPr>
              <a:xfrm>
                <a:off x="7783695" y="0"/>
                <a:ext cx="3648584" cy="2266951"/>
              </a:xfrm>
              <a:prstGeom prst="rect">
                <a:avLst/>
              </a:prstGeom>
            </p:spPr>
          </p:pic>
          <p:pic>
            <p:nvPicPr>
              <p:cNvPr id="8" name="Picture 7">
                <a:extLst>
                  <a:ext uri="{FF2B5EF4-FFF2-40B4-BE49-F238E27FC236}">
                    <a16:creationId xmlns:a16="http://schemas.microsoft.com/office/drawing/2014/main" id="{9DFD58B0-6F3A-4F30-9F49-FC3FE0DA137B}"/>
                  </a:ext>
                </a:extLst>
              </p:cNvPr>
              <p:cNvPicPr>
                <a:picLocks noChangeAspect="1"/>
              </p:cNvPicPr>
              <p:nvPr/>
            </p:nvPicPr>
            <p:blipFill rotWithShape="1">
              <a:blip r:embed="rId5"/>
              <a:srcRect t="4807" b="6439"/>
              <a:stretch/>
            </p:blipFill>
            <p:spPr>
              <a:xfrm>
                <a:off x="555212" y="0"/>
                <a:ext cx="3680485" cy="2286000"/>
              </a:xfrm>
              <a:prstGeom prst="rect">
                <a:avLst/>
              </a:prstGeom>
            </p:spPr>
          </p:pic>
        </p:grpSp>
        <p:grpSp>
          <p:nvGrpSpPr>
            <p:cNvPr id="10" name="Group 9">
              <a:extLst>
                <a:ext uri="{FF2B5EF4-FFF2-40B4-BE49-F238E27FC236}">
                  <a16:creationId xmlns:a16="http://schemas.microsoft.com/office/drawing/2014/main" id="{AA5F312E-DB67-43DB-8BDC-C50AF6FF0B24}"/>
                </a:ext>
              </a:extLst>
            </p:cNvPr>
            <p:cNvGrpSpPr/>
            <p:nvPr/>
          </p:nvGrpSpPr>
          <p:grpSpPr>
            <a:xfrm>
              <a:off x="736734" y="2407415"/>
              <a:ext cx="10718531" cy="2360528"/>
              <a:chOff x="653143" y="4497472"/>
              <a:chExt cx="10718531" cy="2360528"/>
            </a:xfrm>
          </p:grpSpPr>
          <p:pic>
            <p:nvPicPr>
              <p:cNvPr id="5" name="Picture 4">
                <a:extLst>
                  <a:ext uri="{FF2B5EF4-FFF2-40B4-BE49-F238E27FC236}">
                    <a16:creationId xmlns:a16="http://schemas.microsoft.com/office/drawing/2014/main" id="{1FB51820-FE07-4F20-8C16-A01FFF419656}"/>
                  </a:ext>
                </a:extLst>
              </p:cNvPr>
              <p:cNvPicPr>
                <a:picLocks noChangeAspect="1"/>
              </p:cNvPicPr>
              <p:nvPr/>
            </p:nvPicPr>
            <p:blipFill rotWithShape="1">
              <a:blip r:embed="rId6"/>
              <a:srcRect t="5276" b="8040"/>
              <a:stretch/>
            </p:blipFill>
            <p:spPr>
              <a:xfrm>
                <a:off x="4204759" y="4497472"/>
                <a:ext cx="3646844" cy="2360528"/>
              </a:xfrm>
              <a:prstGeom prst="rect">
                <a:avLst/>
              </a:prstGeom>
            </p:spPr>
          </p:pic>
          <p:pic>
            <p:nvPicPr>
              <p:cNvPr id="7" name="Picture 6">
                <a:extLst>
                  <a:ext uri="{FF2B5EF4-FFF2-40B4-BE49-F238E27FC236}">
                    <a16:creationId xmlns:a16="http://schemas.microsoft.com/office/drawing/2014/main" id="{4E1E024C-F7F7-461D-852C-4B2F98F1BF5C}"/>
                  </a:ext>
                </a:extLst>
              </p:cNvPr>
              <p:cNvPicPr>
                <a:picLocks noChangeAspect="1"/>
              </p:cNvPicPr>
              <p:nvPr/>
            </p:nvPicPr>
            <p:blipFill rotWithShape="1">
              <a:blip r:embed="rId7"/>
              <a:srcRect t="3846" b="3846"/>
              <a:stretch/>
            </p:blipFill>
            <p:spPr>
              <a:xfrm>
                <a:off x="7980705" y="4497472"/>
                <a:ext cx="3390969" cy="2360528"/>
              </a:xfrm>
              <a:prstGeom prst="rect">
                <a:avLst/>
              </a:prstGeom>
            </p:spPr>
          </p:pic>
          <p:pic>
            <p:nvPicPr>
              <p:cNvPr id="9" name="Picture 8">
                <a:extLst>
                  <a:ext uri="{FF2B5EF4-FFF2-40B4-BE49-F238E27FC236}">
                    <a16:creationId xmlns:a16="http://schemas.microsoft.com/office/drawing/2014/main" id="{9399F39E-47F5-48DD-A936-E2DDE7FF4E7A}"/>
                  </a:ext>
                </a:extLst>
              </p:cNvPr>
              <p:cNvPicPr>
                <a:picLocks noChangeAspect="1"/>
              </p:cNvPicPr>
              <p:nvPr/>
            </p:nvPicPr>
            <p:blipFill rotWithShape="1">
              <a:blip r:embed="rId8"/>
              <a:srcRect t="2452" b="4379"/>
              <a:stretch/>
            </p:blipFill>
            <p:spPr>
              <a:xfrm>
                <a:off x="653143" y="4501936"/>
                <a:ext cx="3422514" cy="2356063"/>
              </a:xfrm>
              <a:prstGeom prst="rect">
                <a:avLst/>
              </a:prstGeom>
            </p:spPr>
          </p:pic>
        </p:grpSp>
      </p:grpSp>
      <p:sp>
        <p:nvSpPr>
          <p:cNvPr id="13" name="TextBox 12">
            <a:extLst>
              <a:ext uri="{FF2B5EF4-FFF2-40B4-BE49-F238E27FC236}">
                <a16:creationId xmlns:a16="http://schemas.microsoft.com/office/drawing/2014/main" id="{C2AF33F7-4FDC-478C-9AB8-0B1B8105B358}"/>
              </a:ext>
            </a:extLst>
          </p:cNvPr>
          <p:cNvSpPr txBox="1"/>
          <p:nvPr/>
        </p:nvSpPr>
        <p:spPr>
          <a:xfrm>
            <a:off x="1951448" y="378337"/>
            <a:ext cx="2276475" cy="584775"/>
          </a:xfrm>
          <a:prstGeom prst="rect">
            <a:avLst/>
          </a:prstGeom>
          <a:noFill/>
        </p:spPr>
        <p:txBody>
          <a:bodyPr wrap="square" rtlCol="0">
            <a:spAutoFit/>
          </a:bodyPr>
          <a:lstStyle/>
          <a:p>
            <a:pPr algn="ctr"/>
            <a:r>
              <a:rPr lang="en-US" sz="3200" dirty="0">
                <a:solidFill>
                  <a:schemeClr val="accent2">
                    <a:lumMod val="75000"/>
                  </a:schemeClr>
                </a:solidFill>
              </a:rPr>
              <a:t>1 YEAR</a:t>
            </a:r>
          </a:p>
        </p:txBody>
      </p:sp>
      <p:sp>
        <p:nvSpPr>
          <p:cNvPr id="14" name="TextBox 13">
            <a:extLst>
              <a:ext uri="{FF2B5EF4-FFF2-40B4-BE49-F238E27FC236}">
                <a16:creationId xmlns:a16="http://schemas.microsoft.com/office/drawing/2014/main" id="{B405CC87-48B9-4905-B31E-1D0797E288C7}"/>
              </a:ext>
            </a:extLst>
          </p:cNvPr>
          <p:cNvSpPr txBox="1"/>
          <p:nvPr/>
        </p:nvSpPr>
        <p:spPr>
          <a:xfrm>
            <a:off x="5615229" y="378337"/>
            <a:ext cx="2276475" cy="584775"/>
          </a:xfrm>
          <a:prstGeom prst="rect">
            <a:avLst/>
          </a:prstGeom>
          <a:noFill/>
        </p:spPr>
        <p:txBody>
          <a:bodyPr wrap="square" rtlCol="0">
            <a:spAutoFit/>
          </a:bodyPr>
          <a:lstStyle/>
          <a:p>
            <a:pPr algn="ctr"/>
            <a:r>
              <a:rPr lang="en-US" sz="3200" dirty="0">
                <a:solidFill>
                  <a:schemeClr val="accent2">
                    <a:lumMod val="75000"/>
                  </a:schemeClr>
                </a:solidFill>
              </a:rPr>
              <a:t>3 YEARS</a:t>
            </a:r>
          </a:p>
        </p:txBody>
      </p:sp>
      <p:sp>
        <p:nvSpPr>
          <p:cNvPr id="15" name="TextBox 14">
            <a:extLst>
              <a:ext uri="{FF2B5EF4-FFF2-40B4-BE49-F238E27FC236}">
                <a16:creationId xmlns:a16="http://schemas.microsoft.com/office/drawing/2014/main" id="{96939834-5A8A-4EDC-A5AB-CFFD3AF65725}"/>
              </a:ext>
            </a:extLst>
          </p:cNvPr>
          <p:cNvSpPr txBox="1"/>
          <p:nvPr/>
        </p:nvSpPr>
        <p:spPr>
          <a:xfrm>
            <a:off x="9095106" y="378338"/>
            <a:ext cx="2276475" cy="584775"/>
          </a:xfrm>
          <a:prstGeom prst="rect">
            <a:avLst/>
          </a:prstGeom>
          <a:noFill/>
        </p:spPr>
        <p:txBody>
          <a:bodyPr wrap="square" rtlCol="0">
            <a:spAutoFit/>
          </a:bodyPr>
          <a:lstStyle/>
          <a:p>
            <a:pPr algn="ctr"/>
            <a:r>
              <a:rPr lang="en-US" sz="3200" dirty="0">
                <a:solidFill>
                  <a:schemeClr val="accent2">
                    <a:lumMod val="75000"/>
                  </a:schemeClr>
                </a:solidFill>
              </a:rPr>
              <a:t>5 YEARs</a:t>
            </a:r>
          </a:p>
        </p:txBody>
      </p:sp>
      <p:sp>
        <p:nvSpPr>
          <p:cNvPr id="16" name="TextBox 15">
            <a:extLst>
              <a:ext uri="{FF2B5EF4-FFF2-40B4-BE49-F238E27FC236}">
                <a16:creationId xmlns:a16="http://schemas.microsoft.com/office/drawing/2014/main" id="{66C83A3F-0E6D-4282-AA57-5B2D23C24314}"/>
              </a:ext>
            </a:extLst>
          </p:cNvPr>
          <p:cNvSpPr txBox="1"/>
          <p:nvPr/>
        </p:nvSpPr>
        <p:spPr>
          <a:xfrm>
            <a:off x="-325027" y="1567504"/>
            <a:ext cx="2276475" cy="1077218"/>
          </a:xfrm>
          <a:prstGeom prst="rect">
            <a:avLst/>
          </a:prstGeom>
          <a:noFill/>
        </p:spPr>
        <p:txBody>
          <a:bodyPr wrap="square" rtlCol="0">
            <a:spAutoFit/>
          </a:bodyPr>
          <a:lstStyle/>
          <a:p>
            <a:pPr algn="ctr"/>
            <a:r>
              <a:rPr lang="en-US" sz="3200" dirty="0">
                <a:solidFill>
                  <a:schemeClr val="accent2">
                    <a:lumMod val="75000"/>
                  </a:schemeClr>
                </a:solidFill>
              </a:rPr>
              <a:t>Brewery Zips</a:t>
            </a:r>
          </a:p>
        </p:txBody>
      </p:sp>
      <p:sp>
        <p:nvSpPr>
          <p:cNvPr id="17" name="TextBox 16">
            <a:extLst>
              <a:ext uri="{FF2B5EF4-FFF2-40B4-BE49-F238E27FC236}">
                <a16:creationId xmlns:a16="http://schemas.microsoft.com/office/drawing/2014/main" id="{BF958012-B541-4AAB-A5B1-D842F1E13436}"/>
              </a:ext>
            </a:extLst>
          </p:cNvPr>
          <p:cNvSpPr txBox="1"/>
          <p:nvPr/>
        </p:nvSpPr>
        <p:spPr>
          <a:xfrm>
            <a:off x="-325027" y="4012183"/>
            <a:ext cx="2276475" cy="584775"/>
          </a:xfrm>
          <a:prstGeom prst="rect">
            <a:avLst/>
          </a:prstGeom>
          <a:noFill/>
        </p:spPr>
        <p:txBody>
          <a:bodyPr wrap="square" rtlCol="0">
            <a:spAutoFit/>
          </a:bodyPr>
          <a:lstStyle/>
          <a:p>
            <a:pPr algn="ctr"/>
            <a:r>
              <a:rPr lang="en-US" sz="3200" dirty="0">
                <a:solidFill>
                  <a:schemeClr val="accent2">
                    <a:lumMod val="75000"/>
                  </a:schemeClr>
                </a:solidFill>
              </a:rPr>
              <a:t>All Zips</a:t>
            </a:r>
          </a:p>
        </p:txBody>
      </p:sp>
    </p:spTree>
    <p:extLst>
      <p:ext uri="{BB962C8B-B14F-4D97-AF65-F5344CB8AC3E}">
        <p14:creationId xmlns:p14="http://schemas.microsoft.com/office/powerpoint/2010/main" val="1439005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DF12FB-18BE-4821-A3C2-92D8F878F9C5}"/>
              </a:ext>
            </a:extLst>
          </p:cNvPr>
          <p:cNvGrpSpPr/>
          <p:nvPr/>
        </p:nvGrpSpPr>
        <p:grpSpPr>
          <a:xfrm>
            <a:off x="876109" y="3329727"/>
            <a:ext cx="10377244" cy="2286001"/>
            <a:chOff x="804021" y="0"/>
            <a:chExt cx="10377244" cy="2286001"/>
          </a:xfrm>
        </p:grpSpPr>
        <p:pic>
          <p:nvPicPr>
            <p:cNvPr id="4" name="Picture 3">
              <a:extLst>
                <a:ext uri="{FF2B5EF4-FFF2-40B4-BE49-F238E27FC236}">
                  <a16:creationId xmlns:a16="http://schemas.microsoft.com/office/drawing/2014/main" id="{C648AFF0-FEF5-4594-9F22-CF9BFD3DF125}"/>
                </a:ext>
              </a:extLst>
            </p:cNvPr>
            <p:cNvPicPr>
              <a:picLocks noChangeAspect="1"/>
            </p:cNvPicPr>
            <p:nvPr/>
          </p:nvPicPr>
          <p:blipFill rotWithShape="1">
            <a:blip r:embed="rId3"/>
            <a:srcRect/>
            <a:stretch/>
          </p:blipFill>
          <p:spPr>
            <a:xfrm>
              <a:off x="4347450" y="0"/>
              <a:ext cx="3225645" cy="2286001"/>
            </a:xfrm>
            <a:prstGeom prst="rect">
              <a:avLst/>
            </a:prstGeom>
          </p:spPr>
        </p:pic>
        <p:pic>
          <p:nvPicPr>
            <p:cNvPr id="6" name="Picture 5">
              <a:extLst>
                <a:ext uri="{FF2B5EF4-FFF2-40B4-BE49-F238E27FC236}">
                  <a16:creationId xmlns:a16="http://schemas.microsoft.com/office/drawing/2014/main" id="{2F9187DD-EE00-47C5-B8B7-542AFC21FCA3}"/>
                </a:ext>
              </a:extLst>
            </p:cNvPr>
            <p:cNvPicPr>
              <a:picLocks noChangeAspect="1"/>
            </p:cNvPicPr>
            <p:nvPr/>
          </p:nvPicPr>
          <p:blipFill rotWithShape="1">
            <a:blip r:embed="rId4"/>
            <a:srcRect/>
            <a:stretch/>
          </p:blipFill>
          <p:spPr>
            <a:xfrm>
              <a:off x="8034709" y="0"/>
              <a:ext cx="3146556" cy="2266951"/>
            </a:xfrm>
            <a:prstGeom prst="rect">
              <a:avLst/>
            </a:prstGeom>
          </p:spPr>
        </p:pic>
        <p:pic>
          <p:nvPicPr>
            <p:cNvPr id="8" name="Picture 7">
              <a:extLst>
                <a:ext uri="{FF2B5EF4-FFF2-40B4-BE49-F238E27FC236}">
                  <a16:creationId xmlns:a16="http://schemas.microsoft.com/office/drawing/2014/main" id="{9DFD58B0-6F3A-4F30-9F49-FC3FE0DA137B}"/>
                </a:ext>
              </a:extLst>
            </p:cNvPr>
            <p:cNvPicPr>
              <a:picLocks noChangeAspect="1"/>
            </p:cNvPicPr>
            <p:nvPr/>
          </p:nvPicPr>
          <p:blipFill rotWithShape="1">
            <a:blip r:embed="rId5"/>
            <a:srcRect/>
            <a:stretch/>
          </p:blipFill>
          <p:spPr>
            <a:xfrm>
              <a:off x="804021" y="0"/>
              <a:ext cx="3182867" cy="2286000"/>
            </a:xfrm>
            <a:prstGeom prst="rect">
              <a:avLst/>
            </a:prstGeom>
          </p:spPr>
        </p:pic>
      </p:grpSp>
      <p:sp>
        <p:nvSpPr>
          <p:cNvPr id="13" name="TextBox 12">
            <a:extLst>
              <a:ext uri="{FF2B5EF4-FFF2-40B4-BE49-F238E27FC236}">
                <a16:creationId xmlns:a16="http://schemas.microsoft.com/office/drawing/2014/main" id="{C2AF33F7-4FDC-478C-9AB8-0B1B8105B358}"/>
              </a:ext>
            </a:extLst>
          </p:cNvPr>
          <p:cNvSpPr txBox="1"/>
          <p:nvPr/>
        </p:nvSpPr>
        <p:spPr>
          <a:xfrm>
            <a:off x="1329304" y="2132120"/>
            <a:ext cx="2276475" cy="584775"/>
          </a:xfrm>
          <a:prstGeom prst="rect">
            <a:avLst/>
          </a:prstGeom>
          <a:noFill/>
        </p:spPr>
        <p:txBody>
          <a:bodyPr wrap="square" rtlCol="0">
            <a:spAutoFit/>
          </a:bodyPr>
          <a:lstStyle/>
          <a:p>
            <a:pPr algn="ctr"/>
            <a:r>
              <a:rPr lang="en-US" sz="3200" dirty="0">
                <a:solidFill>
                  <a:schemeClr val="accent2">
                    <a:lumMod val="75000"/>
                  </a:schemeClr>
                </a:solidFill>
              </a:rPr>
              <a:t>1 YEAR</a:t>
            </a:r>
          </a:p>
        </p:txBody>
      </p:sp>
      <p:sp>
        <p:nvSpPr>
          <p:cNvPr id="14" name="TextBox 13">
            <a:extLst>
              <a:ext uri="{FF2B5EF4-FFF2-40B4-BE49-F238E27FC236}">
                <a16:creationId xmlns:a16="http://schemas.microsoft.com/office/drawing/2014/main" id="{B405CC87-48B9-4905-B31E-1D0797E288C7}"/>
              </a:ext>
            </a:extLst>
          </p:cNvPr>
          <p:cNvSpPr txBox="1"/>
          <p:nvPr/>
        </p:nvSpPr>
        <p:spPr>
          <a:xfrm>
            <a:off x="4966998" y="2134411"/>
            <a:ext cx="2276475" cy="584775"/>
          </a:xfrm>
          <a:prstGeom prst="rect">
            <a:avLst/>
          </a:prstGeom>
          <a:noFill/>
        </p:spPr>
        <p:txBody>
          <a:bodyPr wrap="square" rtlCol="0">
            <a:spAutoFit/>
          </a:bodyPr>
          <a:lstStyle/>
          <a:p>
            <a:pPr algn="ctr"/>
            <a:r>
              <a:rPr lang="en-US" sz="3200" dirty="0">
                <a:solidFill>
                  <a:schemeClr val="accent2">
                    <a:lumMod val="75000"/>
                  </a:schemeClr>
                </a:solidFill>
              </a:rPr>
              <a:t>3 YEARS</a:t>
            </a:r>
          </a:p>
        </p:txBody>
      </p:sp>
      <p:sp>
        <p:nvSpPr>
          <p:cNvPr id="15" name="TextBox 14">
            <a:extLst>
              <a:ext uri="{FF2B5EF4-FFF2-40B4-BE49-F238E27FC236}">
                <a16:creationId xmlns:a16="http://schemas.microsoft.com/office/drawing/2014/main" id="{96939834-5A8A-4EDC-A5AB-CFFD3AF65725}"/>
              </a:ext>
            </a:extLst>
          </p:cNvPr>
          <p:cNvSpPr txBox="1"/>
          <p:nvPr/>
        </p:nvSpPr>
        <p:spPr>
          <a:xfrm>
            <a:off x="8541837" y="2132120"/>
            <a:ext cx="2276475" cy="584775"/>
          </a:xfrm>
          <a:prstGeom prst="rect">
            <a:avLst/>
          </a:prstGeom>
          <a:noFill/>
        </p:spPr>
        <p:txBody>
          <a:bodyPr wrap="square" rtlCol="0">
            <a:spAutoFit/>
          </a:bodyPr>
          <a:lstStyle/>
          <a:p>
            <a:pPr algn="ctr"/>
            <a:r>
              <a:rPr lang="en-US" sz="3200" dirty="0">
                <a:solidFill>
                  <a:schemeClr val="accent2">
                    <a:lumMod val="75000"/>
                  </a:schemeClr>
                </a:solidFill>
              </a:rPr>
              <a:t>5 YEARs</a:t>
            </a:r>
          </a:p>
        </p:txBody>
      </p:sp>
      <p:sp>
        <p:nvSpPr>
          <p:cNvPr id="2" name="TextBox 1">
            <a:extLst>
              <a:ext uri="{FF2B5EF4-FFF2-40B4-BE49-F238E27FC236}">
                <a16:creationId xmlns:a16="http://schemas.microsoft.com/office/drawing/2014/main" id="{D5407CB5-B45E-4CE7-AA4A-8ED572C52DD3}"/>
              </a:ext>
            </a:extLst>
          </p:cNvPr>
          <p:cNvSpPr txBox="1"/>
          <p:nvPr/>
        </p:nvSpPr>
        <p:spPr>
          <a:xfrm>
            <a:off x="406400" y="452846"/>
            <a:ext cx="11397673" cy="1261884"/>
          </a:xfrm>
          <a:prstGeom prst="rect">
            <a:avLst/>
          </a:prstGeom>
          <a:noFill/>
        </p:spPr>
        <p:txBody>
          <a:bodyPr wrap="square" rtlCol="0">
            <a:spAutoFit/>
          </a:bodyPr>
          <a:lstStyle/>
          <a:p>
            <a:pPr algn="ctr"/>
            <a:r>
              <a:rPr lang="en-US" sz="4400" dirty="0">
                <a:solidFill>
                  <a:schemeClr val="accent2">
                    <a:lumMod val="75000"/>
                  </a:schemeClr>
                </a:solidFill>
              </a:rPr>
              <a:t>% Difference Between Brewery Zips vs. All Zips</a:t>
            </a:r>
          </a:p>
          <a:p>
            <a:pPr algn="ctr"/>
            <a:r>
              <a:rPr lang="en-US" sz="3200" dirty="0">
                <a:solidFill>
                  <a:schemeClr val="accent2">
                    <a:lumMod val="75000"/>
                  </a:schemeClr>
                </a:solidFill>
              </a:rPr>
              <a:t>(%Change in Price for Brew Zips - % Change in Price for All Zips)</a:t>
            </a:r>
          </a:p>
        </p:txBody>
      </p:sp>
    </p:spTree>
    <p:extLst>
      <p:ext uri="{BB962C8B-B14F-4D97-AF65-F5344CB8AC3E}">
        <p14:creationId xmlns:p14="http://schemas.microsoft.com/office/powerpoint/2010/main" val="3302552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3839DC-80B9-4830-A796-E36AE173E58C}"/>
              </a:ext>
            </a:extLst>
          </p:cNvPr>
          <p:cNvSpPr txBox="1"/>
          <p:nvPr/>
        </p:nvSpPr>
        <p:spPr>
          <a:xfrm>
            <a:off x="457200" y="4960137"/>
            <a:ext cx="7772400" cy="1463040"/>
          </a:xfrm>
          <a:prstGeom prst="rect">
            <a:avLst/>
          </a:prstGeom>
        </p:spPr>
        <p:txBody>
          <a:bodyPr vert="horz" lIns="91440" tIns="45720" rIns="91440" bIns="45720" rtlCol="0" anchor="ctr">
            <a:normAutofit fontScale="92500"/>
          </a:bodyPr>
          <a:lstStyle/>
          <a:p>
            <a:pPr algn="r" defTabSz="914400">
              <a:lnSpc>
                <a:spcPct val="80000"/>
              </a:lnSpc>
              <a:spcBef>
                <a:spcPct val="0"/>
              </a:spcBef>
              <a:spcAft>
                <a:spcPts val="600"/>
              </a:spcAft>
            </a:pPr>
            <a:r>
              <a:rPr lang="en-US" sz="5000" kern="1200" cap="all" spc="200" baseline="0" dirty="0">
                <a:solidFill>
                  <a:schemeClr val="tx1">
                    <a:lumMod val="95000"/>
                    <a:lumOff val="5000"/>
                  </a:schemeClr>
                </a:solidFill>
                <a:latin typeface="+mj-lt"/>
                <a:ea typeface="+mj-ea"/>
                <a:cs typeface="+mj-cs"/>
              </a:rPr>
              <a:t>Brew Zip % increase – All Zips % Increase over same time period</a:t>
            </a:r>
          </a:p>
        </p:txBody>
      </p:sp>
      <p:sp useBgFill="1">
        <p:nvSpPr>
          <p:cNvPr id="37" name="Rectangle 3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5378F5-8856-4673-84DC-B2AE98D86D72}"/>
              </a:ext>
            </a:extLst>
          </p:cNvPr>
          <p:cNvPicPr>
            <a:picLocks noChangeAspect="1"/>
          </p:cNvPicPr>
          <p:nvPr/>
        </p:nvPicPr>
        <p:blipFill>
          <a:blip r:embed="rId3"/>
          <a:stretch>
            <a:fillRect/>
          </a:stretch>
        </p:blipFill>
        <p:spPr>
          <a:xfrm>
            <a:off x="0" y="589356"/>
            <a:ext cx="6104483" cy="3833813"/>
          </a:xfrm>
          <a:prstGeom prst="rect">
            <a:avLst/>
          </a:prstGeom>
        </p:spPr>
      </p:pic>
      <p:pic>
        <p:nvPicPr>
          <p:cNvPr id="6" name="Picture 5">
            <a:extLst>
              <a:ext uri="{FF2B5EF4-FFF2-40B4-BE49-F238E27FC236}">
                <a16:creationId xmlns:a16="http://schemas.microsoft.com/office/drawing/2014/main" id="{B3DB8671-8FA8-4E0E-98AF-95BF8AF14262}"/>
              </a:ext>
            </a:extLst>
          </p:cNvPr>
          <p:cNvPicPr>
            <a:picLocks noChangeAspect="1"/>
          </p:cNvPicPr>
          <p:nvPr/>
        </p:nvPicPr>
        <p:blipFill>
          <a:blip r:embed="rId4"/>
          <a:stretch>
            <a:fillRect/>
          </a:stretch>
        </p:blipFill>
        <p:spPr>
          <a:xfrm>
            <a:off x="6074462" y="589356"/>
            <a:ext cx="6104483" cy="3833813"/>
          </a:xfrm>
          <a:prstGeom prst="rect">
            <a:avLst/>
          </a:prstGeom>
        </p:spPr>
      </p:pic>
    </p:spTree>
    <p:extLst>
      <p:ext uri="{BB962C8B-B14F-4D97-AF65-F5344CB8AC3E}">
        <p14:creationId xmlns:p14="http://schemas.microsoft.com/office/powerpoint/2010/main" val="162832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3839DC-80B9-4830-A796-E36AE173E58C}"/>
              </a:ext>
            </a:extLst>
          </p:cNvPr>
          <p:cNvSpPr txBox="1"/>
          <p:nvPr/>
        </p:nvSpPr>
        <p:spPr>
          <a:xfrm>
            <a:off x="457200" y="4960137"/>
            <a:ext cx="7772400" cy="1463040"/>
          </a:xfrm>
          <a:prstGeom prst="rect">
            <a:avLst/>
          </a:prstGeom>
        </p:spPr>
        <p:txBody>
          <a:bodyPr vert="horz" lIns="91440" tIns="45720" rIns="91440" bIns="45720" rtlCol="0" anchor="ctr">
            <a:normAutofit fontScale="92500"/>
          </a:bodyPr>
          <a:lstStyle/>
          <a:p>
            <a:pPr algn="r" defTabSz="914400">
              <a:lnSpc>
                <a:spcPct val="80000"/>
              </a:lnSpc>
              <a:spcBef>
                <a:spcPct val="0"/>
              </a:spcBef>
              <a:spcAft>
                <a:spcPts val="600"/>
              </a:spcAft>
            </a:pPr>
            <a:r>
              <a:rPr lang="en-US" sz="5000" kern="1200" cap="all" spc="200" baseline="0" dirty="0">
                <a:solidFill>
                  <a:schemeClr val="tx1">
                    <a:lumMod val="95000"/>
                    <a:lumOff val="5000"/>
                  </a:schemeClr>
                </a:solidFill>
                <a:latin typeface="+mj-lt"/>
                <a:ea typeface="+mj-ea"/>
                <a:cs typeface="+mj-cs"/>
              </a:rPr>
              <a:t>Brew Zip % increase – All Zips % Increase over same time period</a:t>
            </a:r>
          </a:p>
        </p:txBody>
      </p:sp>
      <p:sp useBgFill="1">
        <p:nvSpPr>
          <p:cNvPr id="37" name="Rectangle 3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A6E8D4-C14D-4E8A-ADBC-1CF0AFE80033}"/>
              </a:ext>
            </a:extLst>
          </p:cNvPr>
          <p:cNvPicPr>
            <a:picLocks noChangeAspect="1"/>
          </p:cNvPicPr>
          <p:nvPr/>
        </p:nvPicPr>
        <p:blipFill>
          <a:blip r:embed="rId3"/>
          <a:stretch>
            <a:fillRect/>
          </a:stretch>
        </p:blipFill>
        <p:spPr>
          <a:xfrm>
            <a:off x="2253674" y="246554"/>
            <a:ext cx="6738784" cy="4325446"/>
          </a:xfrm>
          <a:prstGeom prst="rect">
            <a:avLst/>
          </a:prstGeom>
        </p:spPr>
      </p:pic>
    </p:spTree>
    <p:extLst>
      <p:ext uri="{BB962C8B-B14F-4D97-AF65-F5344CB8AC3E}">
        <p14:creationId xmlns:p14="http://schemas.microsoft.com/office/powerpoint/2010/main" val="3232128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3839DC-80B9-4830-A796-E36AE173E58C}"/>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algn="r" defTabSz="914400">
              <a:lnSpc>
                <a:spcPct val="80000"/>
              </a:lnSpc>
              <a:spcBef>
                <a:spcPct val="0"/>
              </a:spcBef>
              <a:spcAft>
                <a:spcPts val="600"/>
              </a:spcAft>
            </a:pPr>
            <a:r>
              <a:rPr lang="en-US" sz="5000" cap="all" spc="200" dirty="0">
                <a:solidFill>
                  <a:schemeClr val="tx1">
                    <a:lumMod val="95000"/>
                    <a:lumOff val="5000"/>
                  </a:schemeClr>
                </a:solidFill>
                <a:latin typeface="+mj-lt"/>
                <a:ea typeface="+mj-ea"/>
                <a:cs typeface="+mj-cs"/>
              </a:rPr>
              <a:t>Mean</a:t>
            </a:r>
            <a:r>
              <a:rPr lang="en-US" sz="5000" kern="1200" cap="all" spc="200" baseline="0" dirty="0">
                <a:solidFill>
                  <a:schemeClr val="tx1">
                    <a:lumMod val="95000"/>
                    <a:lumOff val="5000"/>
                  </a:schemeClr>
                </a:solidFill>
                <a:latin typeface="+mj-lt"/>
                <a:ea typeface="+mj-ea"/>
                <a:cs typeface="+mj-cs"/>
              </a:rPr>
              <a:t> % Change in ZHVI by zip code type</a:t>
            </a:r>
          </a:p>
        </p:txBody>
      </p:sp>
      <p:sp useBgFill="1">
        <p:nvSpPr>
          <p:cNvPr id="37" name="Rectangle 3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4F37568-D43D-4CE0-82F4-405C1F87A1D9}"/>
              </a:ext>
            </a:extLst>
          </p:cNvPr>
          <p:cNvGraphicFramePr>
            <a:graphicFrameLocks noGrp="1"/>
          </p:cNvGraphicFramePr>
          <p:nvPr>
            <p:extLst>
              <p:ext uri="{D42A27DB-BD31-4B8C-83A1-F6EECF244321}">
                <p14:modId xmlns:p14="http://schemas.microsoft.com/office/powerpoint/2010/main" val="2137046574"/>
              </p:ext>
            </p:extLst>
          </p:nvPr>
        </p:nvGraphicFramePr>
        <p:xfrm>
          <a:off x="2704053" y="299225"/>
          <a:ext cx="6780846" cy="4466844"/>
        </p:xfrm>
        <a:graphic>
          <a:graphicData uri="http://schemas.openxmlformats.org/drawingml/2006/table">
            <a:tbl>
              <a:tblPr firstRow="1" bandRow="1">
                <a:tableStyleId>{8799B23B-EC83-4686-B30A-512413B5E67A}</a:tableStyleId>
              </a:tblPr>
              <a:tblGrid>
                <a:gridCol w="1915479">
                  <a:extLst>
                    <a:ext uri="{9D8B030D-6E8A-4147-A177-3AD203B41FA5}">
                      <a16:colId xmlns:a16="http://schemas.microsoft.com/office/drawing/2014/main" val="985165219"/>
                    </a:ext>
                  </a:extLst>
                </a:gridCol>
                <a:gridCol w="1544001">
                  <a:extLst>
                    <a:ext uri="{9D8B030D-6E8A-4147-A177-3AD203B41FA5}">
                      <a16:colId xmlns:a16="http://schemas.microsoft.com/office/drawing/2014/main" val="374482984"/>
                    </a:ext>
                  </a:extLst>
                </a:gridCol>
                <a:gridCol w="1544001">
                  <a:extLst>
                    <a:ext uri="{9D8B030D-6E8A-4147-A177-3AD203B41FA5}">
                      <a16:colId xmlns:a16="http://schemas.microsoft.com/office/drawing/2014/main" val="1808024311"/>
                    </a:ext>
                  </a:extLst>
                </a:gridCol>
                <a:gridCol w="1777365">
                  <a:extLst>
                    <a:ext uri="{9D8B030D-6E8A-4147-A177-3AD203B41FA5}">
                      <a16:colId xmlns:a16="http://schemas.microsoft.com/office/drawing/2014/main" val="670310975"/>
                    </a:ext>
                  </a:extLst>
                </a:gridCol>
              </a:tblGrid>
              <a:tr h="641223">
                <a:tc>
                  <a:txBody>
                    <a:bodyPr/>
                    <a:lstStyle/>
                    <a:p>
                      <a:pPr algn="l" fontAlgn="b"/>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l" fontAlgn="b"/>
                      <a:r>
                        <a:rPr lang="en-US" sz="3300" b="0" u="none" strike="noStrike">
                          <a:solidFill>
                            <a:srgbClr val="000000"/>
                          </a:solidFill>
                          <a:effectLst/>
                        </a:rPr>
                        <a:t>1yr</a:t>
                      </a:r>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l" fontAlgn="b"/>
                      <a:r>
                        <a:rPr lang="en-US" sz="3300" b="0" u="none" strike="noStrike">
                          <a:solidFill>
                            <a:srgbClr val="000000"/>
                          </a:solidFill>
                          <a:effectLst/>
                        </a:rPr>
                        <a:t>3yr</a:t>
                      </a:r>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l" fontAlgn="b"/>
                      <a:r>
                        <a:rPr lang="en-US" sz="3300" b="0" u="none" strike="noStrike">
                          <a:solidFill>
                            <a:srgbClr val="000000"/>
                          </a:solidFill>
                          <a:effectLst/>
                        </a:rPr>
                        <a:t>5yr</a:t>
                      </a:r>
                      <a:endParaRPr lang="en-US" sz="3300" b="0" i="0" u="none" strike="noStrike">
                        <a:solidFill>
                          <a:srgbClr val="000000"/>
                        </a:solidFill>
                        <a:effectLst/>
                        <a:latin typeface="Calibri" panose="020F0502020204030204" pitchFamily="34" charset="0"/>
                      </a:endParaRPr>
                    </a:p>
                  </a:txBody>
                  <a:tcPr marL="28575" marR="28575" marT="28575" marB="0" anchor="b"/>
                </a:tc>
                <a:extLst>
                  <a:ext uri="{0D108BD9-81ED-4DB2-BD59-A6C34878D82A}">
                    <a16:rowId xmlns:a16="http://schemas.microsoft.com/office/drawing/2014/main" val="1727340940"/>
                  </a:ext>
                </a:extLst>
              </a:tr>
              <a:tr h="1144143">
                <a:tc>
                  <a:txBody>
                    <a:bodyPr/>
                    <a:lstStyle/>
                    <a:p>
                      <a:pPr algn="l" fontAlgn="b"/>
                      <a:r>
                        <a:rPr lang="en-US" sz="3300" b="0" u="none" strike="noStrike">
                          <a:solidFill>
                            <a:srgbClr val="000000"/>
                          </a:solidFill>
                          <a:effectLst/>
                        </a:rPr>
                        <a:t>Brewery Zips</a:t>
                      </a:r>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a:solidFill>
                            <a:srgbClr val="000000"/>
                          </a:solidFill>
                          <a:effectLst/>
                        </a:rPr>
                        <a:t>1.15%</a:t>
                      </a:r>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a:solidFill>
                            <a:srgbClr val="000000"/>
                          </a:solidFill>
                          <a:effectLst/>
                        </a:rPr>
                        <a:t>5.79%</a:t>
                      </a:r>
                      <a:endParaRPr lang="en-US" sz="3300" b="0" i="0" u="none" strike="noStrike">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a:solidFill>
                            <a:srgbClr val="000000"/>
                          </a:solidFill>
                          <a:effectLst/>
                        </a:rPr>
                        <a:t>12.79%</a:t>
                      </a:r>
                      <a:endParaRPr lang="en-US" sz="3300" b="0" i="0" u="none" strike="noStrike">
                        <a:solidFill>
                          <a:srgbClr val="000000"/>
                        </a:solidFill>
                        <a:effectLst/>
                        <a:latin typeface="Calibri" panose="020F0502020204030204" pitchFamily="34" charset="0"/>
                      </a:endParaRPr>
                    </a:p>
                  </a:txBody>
                  <a:tcPr marL="28575" marR="28575" marT="28575" marB="0" anchor="b"/>
                </a:tc>
                <a:extLst>
                  <a:ext uri="{0D108BD9-81ED-4DB2-BD59-A6C34878D82A}">
                    <a16:rowId xmlns:a16="http://schemas.microsoft.com/office/drawing/2014/main" val="3339311227"/>
                  </a:ext>
                </a:extLst>
              </a:tr>
              <a:tr h="1144143">
                <a:tc>
                  <a:txBody>
                    <a:bodyPr/>
                    <a:lstStyle/>
                    <a:p>
                      <a:pPr algn="l" fontAlgn="b"/>
                      <a:r>
                        <a:rPr lang="en-US" sz="3300" b="0" u="none" strike="noStrike" dirty="0">
                          <a:solidFill>
                            <a:srgbClr val="000000"/>
                          </a:solidFill>
                          <a:effectLst/>
                        </a:rPr>
                        <a:t>All NC Zips</a:t>
                      </a:r>
                      <a:endParaRPr lang="en-US" sz="3300" b="0" i="0" u="none" strike="noStrike" dirty="0">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dirty="0">
                          <a:solidFill>
                            <a:srgbClr val="000000"/>
                          </a:solidFill>
                          <a:effectLst/>
                        </a:rPr>
                        <a:t>0.01%</a:t>
                      </a:r>
                      <a:endParaRPr lang="en-US" sz="3300" b="0" i="0" u="none" strike="noStrike" dirty="0">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dirty="0">
                          <a:solidFill>
                            <a:srgbClr val="000000"/>
                          </a:solidFill>
                          <a:effectLst/>
                        </a:rPr>
                        <a:t>2.10%</a:t>
                      </a:r>
                      <a:endParaRPr lang="en-US" sz="3300" b="0" i="0" u="none" strike="noStrike" dirty="0">
                        <a:solidFill>
                          <a:srgbClr val="000000"/>
                        </a:solidFill>
                        <a:effectLst/>
                        <a:latin typeface="Calibri" panose="020F0502020204030204" pitchFamily="34" charset="0"/>
                      </a:endParaRPr>
                    </a:p>
                  </a:txBody>
                  <a:tcPr marL="28575" marR="28575" marT="28575" marB="0" anchor="b"/>
                </a:tc>
                <a:tc>
                  <a:txBody>
                    <a:bodyPr/>
                    <a:lstStyle/>
                    <a:p>
                      <a:pPr algn="r" fontAlgn="b"/>
                      <a:r>
                        <a:rPr lang="en-US" sz="3300" b="0" u="none" strike="noStrike" dirty="0">
                          <a:solidFill>
                            <a:srgbClr val="000000"/>
                          </a:solidFill>
                          <a:effectLst/>
                        </a:rPr>
                        <a:t>6.90%</a:t>
                      </a:r>
                      <a:endParaRPr lang="en-US" sz="3300" b="0" i="0" u="none" strike="noStrike" dirty="0">
                        <a:solidFill>
                          <a:srgbClr val="000000"/>
                        </a:solidFill>
                        <a:effectLst/>
                        <a:latin typeface="Calibri" panose="020F0502020204030204" pitchFamily="34" charset="0"/>
                      </a:endParaRPr>
                    </a:p>
                  </a:txBody>
                  <a:tcPr marL="28575" marR="28575" marT="28575" marB="0" anchor="b"/>
                </a:tc>
                <a:extLst>
                  <a:ext uri="{0D108BD9-81ED-4DB2-BD59-A6C34878D82A}">
                    <a16:rowId xmlns:a16="http://schemas.microsoft.com/office/drawing/2014/main" val="3054788843"/>
                  </a:ext>
                </a:extLst>
              </a:tr>
              <a:tr h="1144143">
                <a:tc>
                  <a:txBody>
                    <a:bodyPr/>
                    <a:lstStyle/>
                    <a:p>
                      <a:pPr algn="l" fontAlgn="b"/>
                      <a:r>
                        <a:rPr lang="en-US" sz="3300" b="0" i="0" u="none" strike="noStrike" dirty="0">
                          <a:solidFill>
                            <a:srgbClr val="000000"/>
                          </a:solidFill>
                          <a:effectLst/>
                          <a:latin typeface="Calibri" panose="020F0502020204030204" pitchFamily="34" charset="0"/>
                        </a:rPr>
                        <a:t>Delta (Brewery Zips – All)</a:t>
                      </a:r>
                    </a:p>
                  </a:txBody>
                  <a:tcPr marL="28575" marR="28575" marT="28575" marB="0" anchor="b"/>
                </a:tc>
                <a:tc>
                  <a:txBody>
                    <a:bodyPr/>
                    <a:lstStyle/>
                    <a:p>
                      <a:pPr algn="r" fontAlgn="b"/>
                      <a:r>
                        <a:rPr lang="en-US" sz="3300" b="0" i="0" u="none" strike="noStrike" dirty="0">
                          <a:solidFill>
                            <a:srgbClr val="000000"/>
                          </a:solidFill>
                          <a:effectLst/>
                          <a:latin typeface="Calibri" panose="020F0502020204030204" pitchFamily="34" charset="0"/>
                        </a:rPr>
                        <a:t>1.14%</a:t>
                      </a:r>
                    </a:p>
                  </a:txBody>
                  <a:tcPr marL="28575" marR="28575" marT="28575" marB="0" anchor="b"/>
                </a:tc>
                <a:tc>
                  <a:txBody>
                    <a:bodyPr/>
                    <a:lstStyle/>
                    <a:p>
                      <a:pPr algn="r" fontAlgn="b"/>
                      <a:r>
                        <a:rPr lang="en-US" sz="3300" b="0" i="0" u="none" strike="noStrike" dirty="0">
                          <a:solidFill>
                            <a:srgbClr val="000000"/>
                          </a:solidFill>
                          <a:effectLst/>
                          <a:latin typeface="Calibri" panose="020F0502020204030204" pitchFamily="34" charset="0"/>
                        </a:rPr>
                        <a:t>3.69%</a:t>
                      </a:r>
                    </a:p>
                  </a:txBody>
                  <a:tcPr marL="28575" marR="28575" marT="28575" marB="0" anchor="b"/>
                </a:tc>
                <a:tc>
                  <a:txBody>
                    <a:bodyPr/>
                    <a:lstStyle/>
                    <a:p>
                      <a:pPr algn="r" fontAlgn="b"/>
                      <a:r>
                        <a:rPr lang="en-US" sz="3300" b="0" i="0" u="none" strike="noStrike" dirty="0">
                          <a:solidFill>
                            <a:srgbClr val="000000"/>
                          </a:solidFill>
                          <a:effectLst/>
                          <a:latin typeface="Calibri" panose="020F0502020204030204" pitchFamily="34" charset="0"/>
                        </a:rPr>
                        <a:t>5.89%</a:t>
                      </a:r>
                    </a:p>
                  </a:txBody>
                  <a:tcPr marL="28575" marR="28575" marT="28575" marB="0" anchor="b"/>
                </a:tc>
                <a:extLst>
                  <a:ext uri="{0D108BD9-81ED-4DB2-BD59-A6C34878D82A}">
                    <a16:rowId xmlns:a16="http://schemas.microsoft.com/office/drawing/2014/main" val="1806084557"/>
                  </a:ext>
                </a:extLst>
              </a:tr>
            </a:tbl>
          </a:graphicData>
        </a:graphic>
      </p:graphicFrame>
    </p:spTree>
    <p:extLst>
      <p:ext uri="{BB962C8B-B14F-4D97-AF65-F5344CB8AC3E}">
        <p14:creationId xmlns:p14="http://schemas.microsoft.com/office/powerpoint/2010/main" val="2050073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marL="457200" marR="0" lvl="1" indent="0" algn="r" defTabSz="914400" rtl="0" eaLnBrk="1" fontAlgn="auto" latinLnBrk="0" hangingPunct="1">
              <a:lnSpc>
                <a:spcPct val="80000"/>
              </a:lnSpc>
              <a:spcBef>
                <a:spcPct val="0"/>
              </a:spcBef>
              <a:spcAft>
                <a:spcPts val="600"/>
              </a:spcAft>
              <a:buClrTx/>
              <a:buSzTx/>
              <a:buFontTx/>
              <a:buNone/>
              <a:tabLst/>
              <a:defRPr/>
            </a:pPr>
            <a:r>
              <a:rPr lang="en-US" sz="5000" cap="all" spc="200" dirty="0">
                <a:solidFill>
                  <a:prstClr val="black">
                    <a:lumMod val="95000"/>
                    <a:lumOff val="5000"/>
                  </a:prstClr>
                </a:solidFill>
                <a:latin typeface="Tw Cen MT Condensed" panose="020B0606020104020203"/>
              </a:rPr>
              <a:t>1yr Difference: %increase in price</a:t>
            </a:r>
            <a:endParaRPr kumimoji="0" lang="en-US" sz="5000" b="0" i="0" u="none" strike="noStrike" kern="1200" cap="all" spc="20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3" name="Picture 2">
            <a:extLst>
              <a:ext uri="{FF2B5EF4-FFF2-40B4-BE49-F238E27FC236}">
                <a16:creationId xmlns:a16="http://schemas.microsoft.com/office/drawing/2014/main" id="{C4F89504-F71D-4CF3-AB81-783DCE70823F}"/>
              </a:ext>
            </a:extLst>
          </p:cNvPr>
          <p:cNvPicPr>
            <a:picLocks noChangeAspect="1"/>
          </p:cNvPicPr>
          <p:nvPr/>
        </p:nvPicPr>
        <p:blipFill rotWithShape="1">
          <a:blip r:embed="rId3"/>
          <a:srcRect l="5488" t="1733" r="2318"/>
          <a:stretch/>
        </p:blipFill>
        <p:spPr>
          <a:xfrm>
            <a:off x="-2" y="0"/>
            <a:ext cx="12192000" cy="4888984"/>
          </a:xfrm>
          <a:prstGeom prst="rect">
            <a:avLst/>
          </a:prstGeom>
        </p:spPr>
      </p:pic>
    </p:spTree>
    <p:extLst>
      <p:ext uri="{BB962C8B-B14F-4D97-AF65-F5344CB8AC3E}">
        <p14:creationId xmlns:p14="http://schemas.microsoft.com/office/powerpoint/2010/main" val="1619929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marL="457200" marR="0" lvl="1" indent="0" algn="r" defTabSz="914400" rtl="0" eaLnBrk="1" fontAlgn="auto" latinLnBrk="0" hangingPunct="1">
              <a:lnSpc>
                <a:spcPct val="80000"/>
              </a:lnSpc>
              <a:spcBef>
                <a:spcPct val="0"/>
              </a:spcBef>
              <a:spcAft>
                <a:spcPts val="600"/>
              </a:spcAft>
              <a:buClrTx/>
              <a:buSzTx/>
              <a:buFontTx/>
              <a:buNone/>
              <a:tabLst/>
              <a:defRPr/>
            </a:pPr>
            <a:r>
              <a:rPr lang="en-US" sz="5000" cap="all" spc="200" dirty="0">
                <a:solidFill>
                  <a:prstClr val="black">
                    <a:lumMod val="95000"/>
                    <a:lumOff val="5000"/>
                  </a:prstClr>
                </a:solidFill>
                <a:latin typeface="Tw Cen MT Condensed" panose="020B0606020104020203"/>
              </a:rPr>
              <a:t>1yr Difference: %Decrease in price</a:t>
            </a:r>
            <a:endParaRPr kumimoji="0" lang="en-US" sz="5000" b="0" i="0" u="none" strike="noStrike" kern="1200" cap="all" spc="20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3" name="Picture 2">
            <a:extLst>
              <a:ext uri="{FF2B5EF4-FFF2-40B4-BE49-F238E27FC236}">
                <a16:creationId xmlns:a16="http://schemas.microsoft.com/office/drawing/2014/main" id="{C4F89504-F71D-4CF3-AB81-783DCE70823F}"/>
              </a:ext>
            </a:extLst>
          </p:cNvPr>
          <p:cNvPicPr>
            <a:picLocks noChangeAspect="1"/>
          </p:cNvPicPr>
          <p:nvPr/>
        </p:nvPicPr>
        <p:blipFill rotWithShape="1">
          <a:blip r:embed="rId3"/>
          <a:srcRect l="1029" t="-176" b="7411"/>
          <a:stretch/>
        </p:blipFill>
        <p:spPr>
          <a:xfrm>
            <a:off x="-1" y="-286327"/>
            <a:ext cx="12198092" cy="4858328"/>
          </a:xfrm>
          <a:prstGeom prst="rect">
            <a:avLst/>
          </a:prstGeom>
        </p:spPr>
      </p:pic>
    </p:spTree>
    <p:extLst>
      <p:ext uri="{BB962C8B-B14F-4D97-AF65-F5344CB8AC3E}">
        <p14:creationId xmlns:p14="http://schemas.microsoft.com/office/powerpoint/2010/main" val="2248727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marL="457200" marR="0" lvl="1" indent="0" algn="r" defTabSz="914400" rtl="0" eaLnBrk="1" fontAlgn="auto" latinLnBrk="0" hangingPunct="1">
              <a:lnSpc>
                <a:spcPct val="80000"/>
              </a:lnSpc>
              <a:spcBef>
                <a:spcPct val="0"/>
              </a:spcBef>
              <a:spcAft>
                <a:spcPts val="600"/>
              </a:spcAft>
              <a:buClrTx/>
              <a:buSzTx/>
              <a:buFontTx/>
              <a:buNone/>
              <a:tabLst/>
              <a:defRPr/>
            </a:pPr>
            <a:r>
              <a:rPr lang="en-US" sz="5000" cap="all" spc="200" dirty="0">
                <a:solidFill>
                  <a:prstClr val="black">
                    <a:lumMod val="95000"/>
                    <a:lumOff val="5000"/>
                  </a:prstClr>
                </a:solidFill>
                <a:latin typeface="Tw Cen MT Condensed" panose="020B0606020104020203"/>
              </a:rPr>
              <a:t>5yr Difference: %Increase in price</a:t>
            </a:r>
            <a:endParaRPr kumimoji="0" lang="en-US" sz="5000" b="0" i="0" u="none" strike="noStrike" kern="1200" cap="all" spc="20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3" name="Picture 2">
            <a:extLst>
              <a:ext uri="{FF2B5EF4-FFF2-40B4-BE49-F238E27FC236}">
                <a16:creationId xmlns:a16="http://schemas.microsoft.com/office/drawing/2014/main" id="{C4F89504-F71D-4CF3-AB81-783DCE70823F}"/>
              </a:ext>
            </a:extLst>
          </p:cNvPr>
          <p:cNvPicPr>
            <a:picLocks noChangeAspect="1"/>
          </p:cNvPicPr>
          <p:nvPr/>
        </p:nvPicPr>
        <p:blipFill rotWithShape="1">
          <a:blip r:embed="rId3"/>
          <a:srcRect l="3750" t="3719" b="8935"/>
          <a:stretch/>
        </p:blipFill>
        <p:spPr>
          <a:xfrm>
            <a:off x="0" y="-16612"/>
            <a:ext cx="12192002" cy="4934666"/>
          </a:xfrm>
          <a:prstGeom prst="rect">
            <a:avLst/>
          </a:prstGeom>
        </p:spPr>
      </p:pic>
    </p:spTree>
    <p:extLst>
      <p:ext uri="{BB962C8B-B14F-4D97-AF65-F5344CB8AC3E}">
        <p14:creationId xmlns:p14="http://schemas.microsoft.com/office/powerpoint/2010/main" val="108970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marL="457200" marR="0" lvl="1" indent="0" algn="r" defTabSz="914400" rtl="0" eaLnBrk="1" fontAlgn="auto" latinLnBrk="0" hangingPunct="1">
              <a:lnSpc>
                <a:spcPct val="80000"/>
              </a:lnSpc>
              <a:spcBef>
                <a:spcPct val="0"/>
              </a:spcBef>
              <a:spcAft>
                <a:spcPts val="600"/>
              </a:spcAft>
              <a:buClrTx/>
              <a:buSzTx/>
              <a:buFontTx/>
              <a:buNone/>
              <a:tabLst/>
              <a:defRPr/>
            </a:pPr>
            <a:r>
              <a:rPr lang="en-US" sz="5000" cap="all" spc="200" dirty="0">
                <a:solidFill>
                  <a:prstClr val="black">
                    <a:lumMod val="95000"/>
                    <a:lumOff val="5000"/>
                  </a:prstClr>
                </a:solidFill>
                <a:latin typeface="Tw Cen MT Condensed" panose="020B0606020104020203"/>
              </a:rPr>
              <a:t>5yR </a:t>
            </a:r>
            <a:r>
              <a:rPr lang="en-US" sz="5000" cap="all" spc="200" dirty="0" err="1">
                <a:solidFill>
                  <a:prstClr val="black">
                    <a:lumMod val="95000"/>
                    <a:lumOff val="5000"/>
                  </a:prstClr>
                </a:solidFill>
                <a:latin typeface="Tw Cen MT Condensed" panose="020B0606020104020203"/>
              </a:rPr>
              <a:t>Differnce</a:t>
            </a:r>
            <a:r>
              <a:rPr lang="en-US" sz="5000" cap="all" spc="200" dirty="0">
                <a:solidFill>
                  <a:prstClr val="black">
                    <a:lumMod val="95000"/>
                    <a:lumOff val="5000"/>
                  </a:prstClr>
                </a:solidFill>
                <a:latin typeface="Tw Cen MT Condensed" panose="020B0606020104020203"/>
              </a:rPr>
              <a:t> %Decrease in price</a:t>
            </a:r>
            <a:endParaRPr kumimoji="0" lang="en-US" sz="5000" b="0" i="0" u="none" strike="noStrike" kern="1200" cap="all" spc="20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3" name="Picture 2">
            <a:extLst>
              <a:ext uri="{FF2B5EF4-FFF2-40B4-BE49-F238E27FC236}">
                <a16:creationId xmlns:a16="http://schemas.microsoft.com/office/drawing/2014/main" id="{C4F89504-F71D-4CF3-AB81-783DCE70823F}"/>
              </a:ext>
            </a:extLst>
          </p:cNvPr>
          <p:cNvPicPr>
            <a:picLocks noChangeAspect="1"/>
          </p:cNvPicPr>
          <p:nvPr/>
        </p:nvPicPr>
        <p:blipFill rotWithShape="1">
          <a:blip r:embed="rId3"/>
          <a:srcRect l="5530" b="5882"/>
          <a:stretch/>
        </p:blipFill>
        <p:spPr>
          <a:xfrm>
            <a:off x="-21445" y="-1"/>
            <a:ext cx="12213444" cy="4572001"/>
          </a:xfrm>
          <a:prstGeom prst="rect">
            <a:avLst/>
          </a:prstGeom>
        </p:spPr>
      </p:pic>
    </p:spTree>
    <p:extLst>
      <p:ext uri="{BB962C8B-B14F-4D97-AF65-F5344CB8AC3E}">
        <p14:creationId xmlns:p14="http://schemas.microsoft.com/office/powerpoint/2010/main" val="206413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ECE36-CE25-4285-A61C-520A270F3333}"/>
              </a:ext>
            </a:extLst>
          </p:cNvPr>
          <p:cNvSpPr>
            <a:spLocks noGrp="1"/>
          </p:cNvSpPr>
          <p:nvPr>
            <p:ph type="title"/>
          </p:nvPr>
        </p:nvSpPr>
        <p:spPr>
          <a:xfrm>
            <a:off x="8129872" y="643467"/>
            <a:ext cx="3473009" cy="5571066"/>
          </a:xfrm>
        </p:spPr>
        <p:txBody>
          <a:bodyPr>
            <a:normAutofit/>
          </a:bodyPr>
          <a:lstStyle/>
          <a:p>
            <a:r>
              <a:rPr lang="en-US"/>
              <a:t>What Data Do WE need and where do we get it?</a:t>
            </a:r>
          </a:p>
        </p:txBody>
      </p:sp>
      <p:cxnSp>
        <p:nvCxnSpPr>
          <p:cNvPr id="17" name="Straight Connector 16">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35369AB-6339-46C8-964E-FB56C82C78CD}"/>
              </a:ext>
            </a:extLst>
          </p:cNvPr>
          <p:cNvGraphicFramePr>
            <a:graphicFrameLocks noGrp="1"/>
          </p:cNvGraphicFramePr>
          <p:nvPr>
            <p:ph idx="1"/>
            <p:extLst>
              <p:ext uri="{D42A27DB-BD31-4B8C-83A1-F6EECF244321}">
                <p14:modId xmlns:p14="http://schemas.microsoft.com/office/powerpoint/2010/main" val="1655220792"/>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3274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1">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3839DC-80B9-4830-A796-E36AE173E58C}"/>
              </a:ext>
            </a:extLst>
          </p:cNvPr>
          <p:cNvSpPr txBox="1"/>
          <p:nvPr/>
        </p:nvSpPr>
        <p:spPr>
          <a:xfrm>
            <a:off x="1024128" y="585216"/>
            <a:ext cx="9720072" cy="1499616"/>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5000" kern="1200" cap="all" spc="100" baseline="0" dirty="0">
                <a:solidFill>
                  <a:schemeClr val="tx1">
                    <a:lumMod val="95000"/>
                    <a:lumOff val="5000"/>
                  </a:schemeClr>
                </a:solidFill>
                <a:latin typeface="+mj-lt"/>
                <a:ea typeface="+mj-ea"/>
                <a:cs typeface="+mj-cs"/>
              </a:rPr>
              <a:t>Conclusions: </a:t>
            </a:r>
            <a:r>
              <a:rPr lang="en-US" sz="3600" kern="1200" cap="all" spc="100" baseline="0" dirty="0">
                <a:solidFill>
                  <a:schemeClr val="tx1">
                    <a:lumMod val="95000"/>
                    <a:lumOff val="5000"/>
                  </a:schemeClr>
                </a:solidFill>
                <a:latin typeface="+mj-lt"/>
                <a:ea typeface="+mj-ea"/>
                <a:cs typeface="+mj-cs"/>
              </a:rPr>
              <a:t>Buy in zip codes with brewery openings!</a:t>
            </a:r>
            <a:endParaRPr lang="en-US" sz="5000" kern="1200" cap="all" spc="100" baseline="0" dirty="0">
              <a:solidFill>
                <a:schemeClr val="tx1">
                  <a:lumMod val="95000"/>
                  <a:lumOff val="5000"/>
                </a:schemeClr>
              </a:solidFill>
              <a:latin typeface="+mj-lt"/>
              <a:ea typeface="+mj-ea"/>
              <a:cs typeface="+mj-cs"/>
            </a:endParaRPr>
          </a:p>
        </p:txBody>
      </p:sp>
      <p:graphicFrame>
        <p:nvGraphicFramePr>
          <p:cNvPr id="17" name="TextBox 4">
            <a:extLst>
              <a:ext uri="{FF2B5EF4-FFF2-40B4-BE49-F238E27FC236}">
                <a16:creationId xmlns:a16="http://schemas.microsoft.com/office/drawing/2014/main" id="{E2293FC8-1241-4C10-BDAE-69543C21C2AF}"/>
              </a:ext>
            </a:extLst>
          </p:cNvPr>
          <p:cNvGraphicFramePr/>
          <p:nvPr>
            <p:extLst>
              <p:ext uri="{D42A27DB-BD31-4B8C-83A1-F6EECF244321}">
                <p14:modId xmlns:p14="http://schemas.microsoft.com/office/powerpoint/2010/main" val="172565665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37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ECE36-CE25-4285-A61C-520A270F3333}"/>
              </a:ext>
            </a:extLst>
          </p:cNvPr>
          <p:cNvSpPr>
            <a:spLocks noGrp="1"/>
          </p:cNvSpPr>
          <p:nvPr>
            <p:ph type="title"/>
          </p:nvPr>
        </p:nvSpPr>
        <p:spPr>
          <a:xfrm>
            <a:off x="8129872" y="643467"/>
            <a:ext cx="3473009" cy="5571066"/>
          </a:xfrm>
        </p:spPr>
        <p:txBody>
          <a:bodyPr>
            <a:normAutofit/>
          </a:bodyPr>
          <a:lstStyle/>
          <a:p>
            <a:r>
              <a:rPr lang="en-US" dirty="0"/>
              <a:t>What Data Do WE need and where do we get it?</a:t>
            </a:r>
          </a:p>
        </p:txBody>
      </p:sp>
      <p:cxnSp>
        <p:nvCxnSpPr>
          <p:cNvPr id="17" name="Straight Connector 16">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35369AB-6339-46C8-964E-FB56C82C78CD}"/>
              </a:ext>
            </a:extLst>
          </p:cNvPr>
          <p:cNvGraphicFramePr>
            <a:graphicFrameLocks noGrp="1"/>
          </p:cNvGraphicFramePr>
          <p:nvPr>
            <p:ph idx="1"/>
            <p:extLst>
              <p:ext uri="{D42A27DB-BD31-4B8C-83A1-F6EECF244321}">
                <p14:modId xmlns:p14="http://schemas.microsoft.com/office/powerpoint/2010/main" val="3992357227"/>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08B48B4-091A-4C4D-9396-71BA8083A39F}"/>
              </a:ext>
            </a:extLst>
          </p:cNvPr>
          <p:cNvSpPr txBox="1"/>
          <p:nvPr/>
        </p:nvSpPr>
        <p:spPr>
          <a:xfrm>
            <a:off x="2564606" y="5191432"/>
            <a:ext cx="3352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Zip Code</a:t>
            </a:r>
          </a:p>
          <a:p>
            <a:pPr marL="285750" indent="-285750">
              <a:buFont typeface="Arial" panose="020B0604020202020204" pitchFamily="34" charset="0"/>
              <a:buChar char="•"/>
            </a:pPr>
            <a:r>
              <a:rPr lang="en-US" dirty="0"/>
              <a:t>Date of Opening</a:t>
            </a:r>
          </a:p>
        </p:txBody>
      </p:sp>
    </p:spTree>
    <p:extLst>
      <p:ext uri="{BB962C8B-B14F-4D97-AF65-F5344CB8AC3E}">
        <p14:creationId xmlns:p14="http://schemas.microsoft.com/office/powerpoint/2010/main" val="114130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C1D7F6-B185-46A4-9156-518BE1C79272}"/>
              </a:ext>
            </a:extLst>
          </p:cNvPr>
          <p:cNvSpPr txBox="1"/>
          <p:nvPr/>
        </p:nvSpPr>
        <p:spPr>
          <a:xfrm>
            <a:off x="1024128" y="4952954"/>
            <a:ext cx="9720072" cy="1499616"/>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5000" kern="1200" cap="all" spc="100" baseline="0" dirty="0">
                <a:solidFill>
                  <a:schemeClr val="tx1">
                    <a:lumMod val="95000"/>
                    <a:lumOff val="5000"/>
                  </a:schemeClr>
                </a:solidFill>
                <a:latin typeface="+mj-lt"/>
                <a:ea typeface="+mj-ea"/>
                <a:cs typeface="+mj-cs"/>
              </a:rPr>
              <a:t>Approaches considered:</a:t>
            </a:r>
          </a:p>
        </p:txBody>
      </p:sp>
      <p:cxnSp>
        <p:nvCxnSpPr>
          <p:cNvPr id="14" name="Straight Connector 13">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349CC225-7877-4437-A8E6-A2E675E75C67}"/>
              </a:ext>
            </a:extLst>
          </p:cNvPr>
          <p:cNvGraphicFramePr/>
          <p:nvPr>
            <p:extLst>
              <p:ext uri="{D42A27DB-BD31-4B8C-83A1-F6EECF244321}">
                <p14:modId xmlns:p14="http://schemas.microsoft.com/office/powerpoint/2010/main" val="3471649814"/>
              </p:ext>
            </p:extLst>
          </p:nvPr>
        </p:nvGraphicFramePr>
        <p:xfrm>
          <a:off x="1023938" y="992221"/>
          <a:ext cx="9720262" cy="361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979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0316C7-67F9-4374-967E-765E75461D0B}"/>
              </a:ext>
            </a:extLst>
          </p:cNvPr>
          <p:cNvSpPr txBox="1"/>
          <p:nvPr/>
        </p:nvSpPr>
        <p:spPr>
          <a:xfrm>
            <a:off x="1024129" y="585216"/>
            <a:ext cx="3779085" cy="1499616"/>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5000" b="1" cap="all" spc="100" dirty="0">
                <a:solidFill>
                  <a:srgbClr val="FFFFFF"/>
                </a:solidFill>
                <a:latin typeface="+mj-lt"/>
                <a:ea typeface="+mj-ea"/>
                <a:cs typeface="+mj-cs"/>
              </a:rPr>
              <a:t>ABC Board Permit Data</a:t>
            </a:r>
          </a:p>
        </p:txBody>
      </p:sp>
      <p:cxnSp>
        <p:nvCxnSpPr>
          <p:cNvPr id="40" name="Straight Connector 39">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176755B-E284-430B-8F8C-863EBAA8A090}"/>
              </a:ext>
            </a:extLst>
          </p:cNvPr>
          <p:cNvSpPr txBox="1"/>
          <p:nvPr/>
        </p:nvSpPr>
        <p:spPr>
          <a:xfrm>
            <a:off x="161935" y="2286000"/>
            <a:ext cx="5172059"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sz="3200" dirty="0">
                <a:solidFill>
                  <a:srgbClr val="FFFFFF"/>
                </a:solidFill>
              </a:rPr>
              <a:t>Data Source:</a:t>
            </a:r>
          </a:p>
          <a:p>
            <a:pPr defTabSz="914400">
              <a:lnSpc>
                <a:spcPct val="90000"/>
              </a:lnSpc>
              <a:spcAft>
                <a:spcPts val="600"/>
              </a:spcAft>
              <a:buClr>
                <a:schemeClr val="accent1"/>
              </a:buClr>
            </a:pPr>
            <a:r>
              <a:rPr lang="en-US" sz="3200" dirty="0">
                <a:solidFill>
                  <a:srgbClr val="FFFFFF"/>
                </a:solidFill>
              </a:rPr>
              <a:t>abc.nc.gov/Search/Permit</a:t>
            </a:r>
          </a:p>
          <a:p>
            <a:pPr defTabSz="914400">
              <a:lnSpc>
                <a:spcPct val="90000"/>
              </a:lnSpc>
              <a:spcAft>
                <a:spcPts val="600"/>
              </a:spcAft>
              <a:buClr>
                <a:schemeClr val="accent1"/>
              </a:buClr>
            </a:pPr>
            <a:endParaRPr lang="en-US" sz="3200" dirty="0">
              <a:solidFill>
                <a:srgbClr val="FFFFFF"/>
              </a:solidFill>
            </a:endParaRPr>
          </a:p>
          <a:p>
            <a:pPr defTabSz="914400">
              <a:lnSpc>
                <a:spcPct val="90000"/>
              </a:lnSpc>
              <a:spcAft>
                <a:spcPts val="600"/>
              </a:spcAft>
              <a:buClr>
                <a:schemeClr val="accent1"/>
              </a:buClr>
            </a:pPr>
            <a:r>
              <a:rPr lang="en-US" sz="3200" dirty="0">
                <a:solidFill>
                  <a:srgbClr val="FFFFFF"/>
                </a:solidFill>
              </a:rPr>
              <a:t>Search parameters:</a:t>
            </a:r>
          </a:p>
          <a:p>
            <a:pPr marL="457200" indent="-457200" defTabSz="914400">
              <a:lnSpc>
                <a:spcPct val="90000"/>
              </a:lnSpc>
              <a:spcAft>
                <a:spcPts val="600"/>
              </a:spcAft>
              <a:buClr>
                <a:schemeClr val="accent1"/>
              </a:buClr>
              <a:buFont typeface="Arial" panose="020B0604020202020204" pitchFamily="34" charset="0"/>
              <a:buChar char="•"/>
            </a:pPr>
            <a:r>
              <a:rPr lang="en-US" sz="3200" dirty="0">
                <a:solidFill>
                  <a:srgbClr val="FFFFFF"/>
                </a:solidFill>
              </a:rPr>
              <a:t>All counties</a:t>
            </a:r>
          </a:p>
          <a:p>
            <a:pPr marL="457200" indent="-457200" defTabSz="914400">
              <a:lnSpc>
                <a:spcPct val="90000"/>
              </a:lnSpc>
              <a:spcAft>
                <a:spcPts val="600"/>
              </a:spcAft>
              <a:buClr>
                <a:schemeClr val="accent1"/>
              </a:buClr>
              <a:buFont typeface="Arial" panose="020B0604020202020204" pitchFamily="34" charset="0"/>
              <a:buChar char="•"/>
            </a:pPr>
            <a:r>
              <a:rPr lang="en-US" sz="3200" dirty="0">
                <a:solidFill>
                  <a:srgbClr val="FFFFFF"/>
                </a:solidFill>
              </a:rPr>
              <a:t>“AE – Brewery” permit type</a:t>
            </a:r>
          </a:p>
          <a:p>
            <a:pPr marL="457200" indent="-457200" defTabSz="914400">
              <a:lnSpc>
                <a:spcPct val="90000"/>
              </a:lnSpc>
              <a:spcAft>
                <a:spcPts val="600"/>
              </a:spcAft>
              <a:buClr>
                <a:schemeClr val="accent1"/>
              </a:buClr>
              <a:buFont typeface="Arial" panose="020B0604020202020204" pitchFamily="34" charset="0"/>
              <a:buChar char="•"/>
            </a:pPr>
            <a:r>
              <a:rPr lang="en-US" sz="3200" dirty="0">
                <a:solidFill>
                  <a:srgbClr val="FFFFFF"/>
                </a:solidFill>
              </a:rPr>
              <a:t>All Business Statuses</a:t>
            </a:r>
          </a:p>
        </p:txBody>
      </p:sp>
      <p:pic>
        <p:nvPicPr>
          <p:cNvPr id="3" name="Picture 2">
            <a:extLst>
              <a:ext uri="{FF2B5EF4-FFF2-40B4-BE49-F238E27FC236}">
                <a16:creationId xmlns:a16="http://schemas.microsoft.com/office/drawing/2014/main" id="{4BC7D992-975C-4210-8F31-9F9FCC59CABC}"/>
              </a:ext>
            </a:extLst>
          </p:cNvPr>
          <p:cNvPicPr>
            <a:picLocks noChangeAspect="1"/>
          </p:cNvPicPr>
          <p:nvPr/>
        </p:nvPicPr>
        <p:blipFill rotWithShape="1">
          <a:blip r:embed="rId3"/>
          <a:srcRect l="39827" t="3566"/>
          <a:stretch/>
        </p:blipFill>
        <p:spPr>
          <a:xfrm>
            <a:off x="5596122" y="179438"/>
            <a:ext cx="6540870" cy="6499123"/>
          </a:xfrm>
          <a:prstGeom prst="rect">
            <a:avLst/>
          </a:prstGeom>
        </p:spPr>
      </p:pic>
    </p:spTree>
    <p:extLst>
      <p:ext uri="{BB962C8B-B14F-4D97-AF65-F5344CB8AC3E}">
        <p14:creationId xmlns:p14="http://schemas.microsoft.com/office/powerpoint/2010/main" val="327189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940E0-8906-4E42-83BA-FDED088EB309}"/>
              </a:ext>
            </a:extLst>
          </p:cNvPr>
          <p:cNvPicPr>
            <a:picLocks noChangeAspect="1"/>
          </p:cNvPicPr>
          <p:nvPr/>
        </p:nvPicPr>
        <p:blipFill>
          <a:blip r:embed="rId3"/>
          <a:stretch>
            <a:fillRect/>
          </a:stretch>
        </p:blipFill>
        <p:spPr>
          <a:xfrm>
            <a:off x="234066" y="1743193"/>
            <a:ext cx="5690485" cy="3371612"/>
          </a:xfrm>
          <a:prstGeom prst="rect">
            <a:avLst/>
          </a:prstGeom>
        </p:spPr>
      </p:pic>
      <p:cxnSp>
        <p:nvCxnSpPr>
          <p:cNvPr id="13" name="Straight Connector 12">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D47A26-2974-4BF5-A14C-3912B7006184}"/>
              </a:ext>
            </a:extLst>
          </p:cNvPr>
          <p:cNvSpPr txBox="1"/>
          <p:nvPr/>
        </p:nvSpPr>
        <p:spPr>
          <a:xfrm>
            <a:off x="6363243" y="751343"/>
            <a:ext cx="5663290" cy="5632311"/>
          </a:xfrm>
          <a:prstGeom prst="rect">
            <a:avLst/>
          </a:prstGeom>
          <a:noFill/>
        </p:spPr>
        <p:txBody>
          <a:bodyPr wrap="square" rtlCol="0">
            <a:spAutoFit/>
          </a:bodyPr>
          <a:lstStyle/>
          <a:p>
            <a:r>
              <a:rPr lang="en-US" b="1" dirty="0">
                <a:solidFill>
                  <a:schemeClr val="accent2">
                    <a:lumMod val="75000"/>
                  </a:schemeClr>
                </a:solidFill>
              </a:rPr>
              <a:t>Data output: </a:t>
            </a:r>
          </a:p>
          <a:p>
            <a:pPr marL="285750" indent="-285750">
              <a:buFont typeface="Arial" panose="020B0604020202020204" pitchFamily="34" charset="0"/>
              <a:buChar char="•"/>
            </a:pPr>
            <a:r>
              <a:rPr lang="en-US" dirty="0">
                <a:solidFill>
                  <a:schemeClr val="accent2">
                    <a:lumMod val="75000"/>
                  </a:schemeClr>
                </a:solidFill>
              </a:rPr>
              <a:t>CSV data set</a:t>
            </a:r>
          </a:p>
          <a:p>
            <a:pPr marL="285750" indent="-285750">
              <a:buFont typeface="Arial" panose="020B0604020202020204" pitchFamily="34" charset="0"/>
              <a:buChar char="•"/>
            </a:pPr>
            <a:r>
              <a:rPr lang="en-US" dirty="0">
                <a:solidFill>
                  <a:schemeClr val="accent2">
                    <a:lumMod val="75000"/>
                  </a:schemeClr>
                </a:solidFill>
              </a:rPr>
              <a:t>Brewery name</a:t>
            </a:r>
          </a:p>
          <a:p>
            <a:pPr marL="285750" indent="-285750">
              <a:buFont typeface="Arial" panose="020B0604020202020204" pitchFamily="34" charset="0"/>
              <a:buChar char="•"/>
            </a:pPr>
            <a:r>
              <a:rPr lang="en-US" dirty="0">
                <a:solidFill>
                  <a:schemeClr val="accent2">
                    <a:lumMod val="75000"/>
                  </a:schemeClr>
                </a:solidFill>
              </a:rPr>
              <a:t>Business and permit status</a:t>
            </a:r>
          </a:p>
          <a:p>
            <a:pPr marL="285750" indent="-285750">
              <a:buFont typeface="Arial" panose="020B0604020202020204" pitchFamily="34" charset="0"/>
              <a:buChar char="•"/>
            </a:pPr>
            <a:r>
              <a:rPr lang="en-US" dirty="0">
                <a:solidFill>
                  <a:schemeClr val="accent2">
                    <a:lumMod val="75000"/>
                  </a:schemeClr>
                </a:solidFill>
              </a:rPr>
              <a:t>Address (with components separated)</a:t>
            </a:r>
          </a:p>
          <a:p>
            <a:pPr marL="285750" indent="-285750">
              <a:buFont typeface="Arial" panose="020B0604020202020204" pitchFamily="34" charset="0"/>
              <a:buChar char="•"/>
            </a:pPr>
            <a:r>
              <a:rPr lang="en-US" dirty="0">
                <a:solidFill>
                  <a:schemeClr val="accent2">
                    <a:lumMod val="75000"/>
                  </a:schemeClr>
                </a:solidFill>
              </a:rPr>
              <a:t>Permit number</a:t>
            </a:r>
          </a:p>
          <a:p>
            <a:pPr marL="285750" indent="-285750">
              <a:buFont typeface="Arial" panose="020B0604020202020204" pitchFamily="34" charset="0"/>
              <a:buChar char="•"/>
            </a:pPr>
            <a:endParaRPr lang="en-US" dirty="0">
              <a:solidFill>
                <a:schemeClr val="accent2">
                  <a:lumMod val="75000"/>
                </a:schemeClr>
              </a:solidFill>
            </a:endParaRPr>
          </a:p>
          <a:p>
            <a:r>
              <a:rPr lang="en-US" b="1" dirty="0">
                <a:solidFill>
                  <a:schemeClr val="accent2">
                    <a:lumMod val="75000"/>
                  </a:schemeClr>
                </a:solidFill>
              </a:rPr>
              <a:t>Problems/cleaning required:</a:t>
            </a:r>
          </a:p>
          <a:p>
            <a:pPr marL="285750" indent="-285750">
              <a:buFont typeface="Arial" panose="020B0604020202020204" pitchFamily="34" charset="0"/>
              <a:buChar char="•"/>
            </a:pPr>
            <a:r>
              <a:rPr lang="en-US" dirty="0">
                <a:solidFill>
                  <a:schemeClr val="accent2">
                    <a:lumMod val="75000"/>
                  </a:schemeClr>
                </a:solidFill>
              </a:rPr>
              <a:t>Missing data (no issue date)</a:t>
            </a:r>
          </a:p>
          <a:p>
            <a:pPr marL="285750" indent="-285750">
              <a:buFont typeface="Arial" panose="020B0604020202020204" pitchFamily="34" charset="0"/>
              <a:buChar char="•"/>
            </a:pPr>
            <a:r>
              <a:rPr lang="en-US" dirty="0">
                <a:solidFill>
                  <a:schemeClr val="accent2">
                    <a:lumMod val="75000"/>
                  </a:schemeClr>
                </a:solidFill>
              </a:rPr>
              <a:t>Multiple records per brewery (different permit types)</a:t>
            </a:r>
          </a:p>
          <a:p>
            <a:pPr marL="285750" indent="-285750">
              <a:buFont typeface="Arial" panose="020B0604020202020204" pitchFamily="34" charset="0"/>
              <a:buChar char="•"/>
            </a:pPr>
            <a:r>
              <a:rPr lang="en-US" dirty="0">
                <a:solidFill>
                  <a:schemeClr val="accent2">
                    <a:lumMod val="75000"/>
                  </a:schemeClr>
                </a:solidFill>
              </a:rPr>
              <a:t>Inactive (defunct) businesses</a:t>
            </a:r>
          </a:p>
          <a:p>
            <a:pPr marL="285750" indent="-285750">
              <a:buFont typeface="Arial" panose="020B0604020202020204" pitchFamily="34" charset="0"/>
              <a:buChar char="•"/>
            </a:pPr>
            <a:r>
              <a:rPr lang="en-US" dirty="0">
                <a:solidFill>
                  <a:schemeClr val="accent2">
                    <a:lumMod val="75000"/>
                  </a:schemeClr>
                </a:solidFill>
              </a:rPr>
              <a:t>Multiple date formats to interpret</a:t>
            </a:r>
          </a:p>
          <a:p>
            <a:endParaRPr lang="en-US" dirty="0">
              <a:solidFill>
                <a:schemeClr val="accent2">
                  <a:lumMod val="75000"/>
                </a:schemeClr>
              </a:solidFill>
            </a:endParaRPr>
          </a:p>
          <a:p>
            <a:endParaRPr lang="en-US" b="1" dirty="0">
              <a:solidFill>
                <a:schemeClr val="accent2">
                  <a:lumMod val="75000"/>
                </a:schemeClr>
              </a:solidFill>
            </a:endParaRPr>
          </a:p>
          <a:p>
            <a:r>
              <a:rPr lang="en-US" b="1" dirty="0">
                <a:solidFill>
                  <a:schemeClr val="accent2">
                    <a:lumMod val="75000"/>
                  </a:schemeClr>
                </a:solidFill>
              </a:rPr>
              <a:t>Assumptions:</a:t>
            </a:r>
          </a:p>
          <a:p>
            <a:pPr marL="285750" indent="-285750">
              <a:buFont typeface="Arial" panose="020B0604020202020204" pitchFamily="34" charset="0"/>
              <a:buChar char="•"/>
            </a:pPr>
            <a:r>
              <a:rPr lang="en-US" dirty="0">
                <a:solidFill>
                  <a:schemeClr val="accent2">
                    <a:lumMod val="75000"/>
                  </a:schemeClr>
                </a:solidFill>
              </a:rPr>
              <a:t>Brewery opening date is within a short time of ABC permit issue date</a:t>
            </a:r>
          </a:p>
          <a:p>
            <a:pPr marL="285750" indent="-285750">
              <a:buFont typeface="Arial" panose="020B0604020202020204" pitchFamily="34" charset="0"/>
              <a:buChar char="•"/>
            </a:pPr>
            <a:endParaRPr lang="en-US" dirty="0">
              <a:solidFill>
                <a:schemeClr val="accent2">
                  <a:lumMod val="75000"/>
                </a:schemeClr>
              </a:solidFill>
            </a:endParaRPr>
          </a:p>
          <a:p>
            <a:pPr marL="285750" indent="-285750">
              <a:buFont typeface="Arial" panose="020B0604020202020204" pitchFamily="34" charset="0"/>
              <a:buChar char="•"/>
            </a:pPr>
            <a:endParaRPr lang="en-US" dirty="0">
              <a:solidFill>
                <a:schemeClr val="accent2">
                  <a:lumMod val="75000"/>
                </a:schemeClr>
              </a:solidFill>
            </a:endParaRPr>
          </a:p>
          <a:p>
            <a:pPr marL="285750" indent="-285750">
              <a:buFont typeface="Arial" panose="020B0604020202020204" pitchFamily="34" charset="0"/>
              <a:buChar char="•"/>
            </a:pPr>
            <a:endParaRPr lang="en-US" dirty="0">
              <a:solidFill>
                <a:schemeClr val="accent2">
                  <a:lumMod val="75000"/>
                </a:schemeClr>
              </a:solidFill>
            </a:endParaRPr>
          </a:p>
        </p:txBody>
      </p:sp>
    </p:spTree>
    <p:extLst>
      <p:ext uri="{BB962C8B-B14F-4D97-AF65-F5344CB8AC3E}">
        <p14:creationId xmlns:p14="http://schemas.microsoft.com/office/powerpoint/2010/main" val="276428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C914C5-CEB3-49D7-9E9F-5414D37BD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3100" cy="215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B3E989-49ED-4801-82A4-C6509C7F8C5C}"/>
              </a:ext>
            </a:extLst>
          </p:cNvPr>
          <p:cNvPicPr>
            <a:picLocks noChangeAspect="1"/>
          </p:cNvPicPr>
          <p:nvPr/>
        </p:nvPicPr>
        <p:blipFill rotWithShape="1">
          <a:blip r:embed="rId3"/>
          <a:srcRect r="6163"/>
          <a:stretch/>
        </p:blipFill>
        <p:spPr>
          <a:xfrm>
            <a:off x="82624" y="3531454"/>
            <a:ext cx="4400476" cy="2590943"/>
          </a:xfrm>
          <a:prstGeom prst="rect">
            <a:avLst/>
          </a:prstGeom>
        </p:spPr>
      </p:pic>
      <p:pic>
        <p:nvPicPr>
          <p:cNvPr id="2" name="Picture 1">
            <a:extLst>
              <a:ext uri="{FF2B5EF4-FFF2-40B4-BE49-F238E27FC236}">
                <a16:creationId xmlns:a16="http://schemas.microsoft.com/office/drawing/2014/main" id="{AB444C6D-E186-48D5-99A3-8CE43CADCC1E}"/>
              </a:ext>
            </a:extLst>
          </p:cNvPr>
          <p:cNvPicPr>
            <a:picLocks noChangeAspect="1"/>
          </p:cNvPicPr>
          <p:nvPr/>
        </p:nvPicPr>
        <p:blipFill rotWithShape="1">
          <a:blip r:embed="rId4"/>
          <a:srcRect l="7958" r="-1" b="-1"/>
          <a:stretch/>
        </p:blipFill>
        <p:spPr>
          <a:xfrm>
            <a:off x="4804833" y="463442"/>
            <a:ext cx="7065434" cy="3780580"/>
          </a:xfrm>
          <a:prstGeom prst="rect">
            <a:avLst/>
          </a:prstGeom>
        </p:spPr>
      </p:pic>
      <p:sp>
        <p:nvSpPr>
          <p:cNvPr id="19" name="Rectangle 18">
            <a:extLst>
              <a:ext uri="{FF2B5EF4-FFF2-40B4-BE49-F238E27FC236}">
                <a16:creationId xmlns:a16="http://schemas.microsoft.com/office/drawing/2014/main" id="{2B20D270-F27F-4BCB-B3C9-F023D6CD0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2822" y="4724399"/>
            <a:ext cx="7414766" cy="21304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193E08-DC57-477A-AC43-C7EA8904998D}"/>
              </a:ext>
            </a:extLst>
          </p:cNvPr>
          <p:cNvSpPr txBox="1"/>
          <p:nvPr/>
        </p:nvSpPr>
        <p:spPr>
          <a:xfrm>
            <a:off x="0" y="375285"/>
            <a:ext cx="3100251" cy="1323439"/>
          </a:xfrm>
          <a:prstGeom prst="rect">
            <a:avLst/>
          </a:prstGeom>
          <a:noFill/>
        </p:spPr>
        <p:txBody>
          <a:bodyPr wrap="square" rtlCol="0">
            <a:spAutoFit/>
          </a:bodyPr>
          <a:lstStyle/>
          <a:p>
            <a:r>
              <a:rPr lang="en-US" sz="4000" dirty="0">
                <a:solidFill>
                  <a:schemeClr val="bg1"/>
                </a:solidFill>
              </a:rPr>
              <a:t>Fill blanks, format dates</a:t>
            </a:r>
          </a:p>
        </p:txBody>
      </p:sp>
      <p:sp>
        <p:nvSpPr>
          <p:cNvPr id="5" name="Arrow: Right 4">
            <a:extLst>
              <a:ext uri="{FF2B5EF4-FFF2-40B4-BE49-F238E27FC236}">
                <a16:creationId xmlns:a16="http://schemas.microsoft.com/office/drawing/2014/main" id="{5048A302-2BD9-4089-866E-7BFFB759A60A}"/>
              </a:ext>
            </a:extLst>
          </p:cNvPr>
          <p:cNvSpPr/>
          <p:nvPr/>
        </p:nvSpPr>
        <p:spPr>
          <a:xfrm>
            <a:off x="3100251" y="861785"/>
            <a:ext cx="1079863" cy="4354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9D63745E-4EB3-4B9B-B648-14523826D69F}"/>
              </a:ext>
            </a:extLst>
          </p:cNvPr>
          <p:cNvSpPr txBox="1"/>
          <p:nvPr/>
        </p:nvSpPr>
        <p:spPr>
          <a:xfrm>
            <a:off x="6096000" y="4909185"/>
            <a:ext cx="5438775" cy="1569660"/>
          </a:xfrm>
          <a:prstGeom prst="rect">
            <a:avLst/>
          </a:prstGeom>
          <a:noFill/>
        </p:spPr>
        <p:txBody>
          <a:bodyPr wrap="square" rtlCol="0">
            <a:spAutoFit/>
          </a:bodyPr>
          <a:lstStyle/>
          <a:p>
            <a:r>
              <a:rPr lang="en-US" sz="3200" dirty="0">
                <a:solidFill>
                  <a:schemeClr val="accent2">
                    <a:lumMod val="75000"/>
                  </a:schemeClr>
                </a:solidFill>
              </a:rPr>
              <a:t>Include only active permits/businesses, “BM” permit type (brew on premises)</a:t>
            </a:r>
          </a:p>
        </p:txBody>
      </p:sp>
      <p:sp>
        <p:nvSpPr>
          <p:cNvPr id="13" name="Arrow: Right 12">
            <a:extLst>
              <a:ext uri="{FF2B5EF4-FFF2-40B4-BE49-F238E27FC236}">
                <a16:creationId xmlns:a16="http://schemas.microsoft.com/office/drawing/2014/main" id="{CD65B51F-1C0C-48C2-ACBB-2CA00A08C9B0}"/>
              </a:ext>
            </a:extLst>
          </p:cNvPr>
          <p:cNvSpPr/>
          <p:nvPr/>
        </p:nvSpPr>
        <p:spPr>
          <a:xfrm rot="10800000">
            <a:off x="5016137" y="5476300"/>
            <a:ext cx="1079863" cy="4354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44083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4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F3D45596-EA0E-4DD4-956D-80389BE0D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DE588A7-6730-486D-BE53-1ED1AAAE8428}"/>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lvl="1" algn="r" defTabSz="914400">
              <a:lnSpc>
                <a:spcPct val="80000"/>
              </a:lnSpc>
              <a:spcBef>
                <a:spcPct val="0"/>
              </a:spcBef>
              <a:spcAft>
                <a:spcPts val="600"/>
              </a:spcAft>
            </a:pPr>
            <a:r>
              <a:rPr lang="en-US" sz="4400" kern="1200" cap="all" spc="200" baseline="0" dirty="0">
                <a:solidFill>
                  <a:schemeClr val="tx1">
                    <a:lumMod val="95000"/>
                    <a:lumOff val="5000"/>
                  </a:schemeClr>
                </a:solidFill>
                <a:latin typeface="+mj-lt"/>
                <a:ea typeface="+mj-ea"/>
                <a:cs typeface="+mj-cs"/>
              </a:rPr>
              <a:t>Plots of Brewery prevalence in NC</a:t>
            </a:r>
          </a:p>
        </p:txBody>
      </p:sp>
      <p:cxnSp>
        <p:nvCxnSpPr>
          <p:cNvPr id="49" name="Straight Connector 48">
            <a:extLst>
              <a:ext uri="{FF2B5EF4-FFF2-40B4-BE49-F238E27FC236}">
                <a16:creationId xmlns:a16="http://schemas.microsoft.com/office/drawing/2014/main" id="{8E6A78A1-C775-42C8-9A7B-6998977BC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2687C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27FB477-4B57-486B-AB69-27695AB88D30}"/>
              </a:ext>
            </a:extLst>
          </p:cNvPr>
          <p:cNvPicPr>
            <a:picLocks noChangeAspect="1"/>
          </p:cNvPicPr>
          <p:nvPr/>
        </p:nvPicPr>
        <p:blipFill>
          <a:blip r:embed="rId3"/>
          <a:srcRect/>
          <a:stretch/>
        </p:blipFill>
        <p:spPr>
          <a:xfrm>
            <a:off x="0" y="1600200"/>
            <a:ext cx="12192000" cy="3657599"/>
          </a:xfrm>
          <a:prstGeom prst="rect">
            <a:avLst/>
          </a:prstGeom>
        </p:spPr>
      </p:pic>
    </p:spTree>
    <p:extLst>
      <p:ext uri="{BB962C8B-B14F-4D97-AF65-F5344CB8AC3E}">
        <p14:creationId xmlns:p14="http://schemas.microsoft.com/office/powerpoint/2010/main" val="39565468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1005</Words>
  <Application>Microsoft Office PowerPoint</Application>
  <PresentationFormat>Widescreen</PresentationFormat>
  <Paragraphs>186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Tw Cen MT</vt:lpstr>
      <vt:lpstr>Tw Cen MT Condensed</vt:lpstr>
      <vt:lpstr>Wingdings 3</vt:lpstr>
      <vt:lpstr>Integral</vt:lpstr>
      <vt:lpstr>Impact of breweries on Housing prices in North Carolina</vt:lpstr>
      <vt:lpstr>Project goal: Determine whether Brewery openings impact local housing prices in the state of north Carolina.</vt:lpstr>
      <vt:lpstr>What Data Do WE need and where do we get it?</vt:lpstr>
      <vt:lpstr>What Data Do WE need and where do we get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Data Do WE need and where do we get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2020-02-05T22:14:34Z</dcterms:created>
  <dcterms:modified xsi:type="dcterms:W3CDTF">2020-02-08T15:19:56Z</dcterms:modified>
</cp:coreProperties>
</file>